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0"/>
  </p:notesMasterIdLst>
  <p:sldIdLst>
    <p:sldId id="256" r:id="rId2"/>
    <p:sldId id="257" r:id="rId3"/>
    <p:sldId id="258" r:id="rId4"/>
    <p:sldId id="260" r:id="rId5"/>
    <p:sldId id="261" r:id="rId6"/>
    <p:sldId id="262" r:id="rId7"/>
    <p:sldId id="263" r:id="rId8"/>
    <p:sldId id="265" r:id="rId9"/>
    <p:sldId id="266" r:id="rId10"/>
    <p:sldId id="268" r:id="rId11"/>
    <p:sldId id="376" r:id="rId12"/>
    <p:sldId id="269" r:id="rId13"/>
    <p:sldId id="270" r:id="rId14"/>
    <p:sldId id="272" r:id="rId15"/>
    <p:sldId id="273" r:id="rId16"/>
    <p:sldId id="274" r:id="rId17"/>
    <p:sldId id="275" r:id="rId18"/>
    <p:sldId id="276" r:id="rId19"/>
    <p:sldId id="277" r:id="rId20"/>
    <p:sldId id="278" r:id="rId21"/>
    <p:sldId id="279"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5" r:id="rId36"/>
    <p:sldId id="296" r:id="rId37"/>
    <p:sldId id="297" r:id="rId38"/>
    <p:sldId id="298" r:id="rId39"/>
    <p:sldId id="299" r:id="rId40"/>
    <p:sldId id="301" r:id="rId41"/>
    <p:sldId id="302" r:id="rId42"/>
    <p:sldId id="377" r:id="rId43"/>
    <p:sldId id="303" r:id="rId44"/>
    <p:sldId id="305" r:id="rId45"/>
    <p:sldId id="306" r:id="rId46"/>
    <p:sldId id="308" r:id="rId47"/>
    <p:sldId id="309" r:id="rId48"/>
    <p:sldId id="310" r:id="rId49"/>
    <p:sldId id="311" r:id="rId50"/>
    <p:sldId id="313" r:id="rId51"/>
    <p:sldId id="314" r:id="rId52"/>
    <p:sldId id="315" r:id="rId53"/>
    <p:sldId id="316" r:id="rId54"/>
    <p:sldId id="317" r:id="rId55"/>
    <p:sldId id="318" r:id="rId56"/>
    <p:sldId id="319" r:id="rId57"/>
    <p:sldId id="321" r:id="rId58"/>
    <p:sldId id="322" r:id="rId59"/>
    <p:sldId id="378" r:id="rId60"/>
    <p:sldId id="323" r:id="rId61"/>
    <p:sldId id="324" r:id="rId62"/>
    <p:sldId id="325" r:id="rId63"/>
    <p:sldId id="326" r:id="rId64"/>
    <p:sldId id="327" r:id="rId65"/>
    <p:sldId id="328" r:id="rId66"/>
    <p:sldId id="330" r:id="rId67"/>
    <p:sldId id="331" r:id="rId68"/>
    <p:sldId id="332" r:id="rId69"/>
    <p:sldId id="333" r:id="rId70"/>
    <p:sldId id="334" r:id="rId71"/>
    <p:sldId id="335" r:id="rId72"/>
    <p:sldId id="336" r:id="rId73"/>
    <p:sldId id="337" r:id="rId74"/>
    <p:sldId id="339" r:id="rId75"/>
    <p:sldId id="340" r:id="rId76"/>
    <p:sldId id="341" r:id="rId77"/>
    <p:sldId id="342" r:id="rId78"/>
    <p:sldId id="343" r:id="rId79"/>
    <p:sldId id="344" r:id="rId80"/>
    <p:sldId id="345" r:id="rId81"/>
    <p:sldId id="346" r:id="rId82"/>
    <p:sldId id="347" r:id="rId83"/>
    <p:sldId id="349" r:id="rId84"/>
    <p:sldId id="379" r:id="rId85"/>
    <p:sldId id="351" r:id="rId86"/>
    <p:sldId id="352" r:id="rId87"/>
    <p:sldId id="353" r:id="rId88"/>
    <p:sldId id="355" r:id="rId89"/>
    <p:sldId id="356" r:id="rId90"/>
    <p:sldId id="357" r:id="rId91"/>
    <p:sldId id="358" r:id="rId92"/>
    <p:sldId id="359" r:id="rId93"/>
    <p:sldId id="360" r:id="rId94"/>
    <p:sldId id="361" r:id="rId95"/>
    <p:sldId id="363" r:id="rId96"/>
    <p:sldId id="380" r:id="rId97"/>
    <p:sldId id="364" r:id="rId98"/>
    <p:sldId id="365" r:id="rId99"/>
    <p:sldId id="366" r:id="rId100"/>
    <p:sldId id="367" r:id="rId101"/>
    <p:sldId id="369" r:id="rId102"/>
    <p:sldId id="381" r:id="rId103"/>
    <p:sldId id="370" r:id="rId104"/>
    <p:sldId id="372" r:id="rId105"/>
    <p:sldId id="373" r:id="rId106"/>
    <p:sldId id="371" r:id="rId107"/>
    <p:sldId id="374" r:id="rId108"/>
    <p:sldId id="375" r:id="rId10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111" d="100"/>
          <a:sy n="111" d="100"/>
        </p:scale>
        <p:origin x="3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theme" Target="theme/theme1.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4149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105</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f762e6af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d07f2933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10105c79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10104901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2eb3780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8c629616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ced88cf6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9d240264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c560f7eb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bc469b7e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1e6311e46103c3b2086de#tid=68f8bbdfdb44a8000985e036#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e52eb266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d7b14468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3833dc5a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b276161f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2893f531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英语  选择性必修      第四册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e3984d6f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10ccd24a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4.xml"/></Relationships>
</file>

<file path=ppt/slides/_rels/slide10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1.xml"/><Relationship Id="rId1" Type="http://schemas.openxmlformats.org/officeDocument/2006/relationships/slideLayout" Target="../slideLayouts/slideLayout24.xml"/><Relationship Id="rId4" Type="http://schemas.openxmlformats.org/officeDocument/2006/relationships/image" Target="../media/image9.png"/></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2.xml"/><Relationship Id="rId1" Type="http://schemas.openxmlformats.org/officeDocument/2006/relationships/slideLayout" Target="../slideLayouts/slideLayout18.xml"/><Relationship Id="rId4" Type="http://schemas.openxmlformats.org/officeDocument/2006/relationships/image" Target="../media/image9.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9.xml"/><Relationship Id="rId1" Type="http://schemas.openxmlformats.org/officeDocument/2006/relationships/slideLayout" Target="../slideLayouts/slideLayout2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M_6_BD.70_1#8f63df99c?vja=1&amp;pid=f762e6af5&amp;color=0,0,0&amp;vtp=1&amp;bt=1"/>
          <p:cNvSpPr/>
          <p:nvPr/>
        </p:nvSpPr>
        <p:spPr>
          <a:xfrm>
            <a:off x="722376" y="896112"/>
            <a:ext cx="10753344" cy="491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overseas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made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idea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people.Nevertheless,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persuade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popularity.4.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（fortunate）,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manufacturer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cosmetics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willing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（purchase）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distribution.Now,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Asia.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economy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Yue.Zhang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entrepreneurs,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3" name="QM_6_AN.71_1#8f63df99c.blank?vja=1&amp;pid=f762e6af5&amp;color=0,0,0&amp;vpa=44&amp;vtp=1"/>
          <p:cNvSpPr/>
          <p:nvPr/>
        </p:nvSpPr>
        <p:spPr>
          <a:xfrm>
            <a:off x="9850438" y="1620012"/>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6_AN.72_1#8f63df99c.blank?vja=1&amp;pid=f762e6af5&amp;color=0,0,0&amp;vpa=45&amp;vtp=1"/>
          <p:cNvSpPr/>
          <p:nvPr/>
        </p:nvSpPr>
        <p:spPr>
          <a:xfrm>
            <a:off x="8907780" y="1988312"/>
            <a:ext cx="985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surprised</a:t>
            </a:r>
            <a:endParaRPr lang="en-US" altLang="zh-CN" sz="2000" dirty="0"/>
          </a:p>
        </p:txBody>
      </p:sp>
      <p:sp>
        <p:nvSpPr>
          <p:cNvPr id="5" name="QM_6_AN.73_1#8f63df99c.blank?vja=1&amp;pid=f762e6af5&amp;color=0,0,0&amp;vpa=46&amp;vtp=1"/>
          <p:cNvSpPr/>
          <p:nvPr/>
        </p:nvSpPr>
        <p:spPr>
          <a:xfrm>
            <a:off x="10024936" y="2763012"/>
            <a:ext cx="452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endParaRPr lang="en-US" altLang="zh-CN" sz="2000" dirty="0"/>
          </a:p>
        </p:txBody>
      </p:sp>
      <p:sp>
        <p:nvSpPr>
          <p:cNvPr id="6" name="QM_6_AN.74_1#8f63df99c.blank?vja=1&amp;pid=f762e6af5&amp;color=0,0,0&amp;vpa=47&amp;vtp=1"/>
          <p:cNvSpPr/>
          <p:nvPr/>
        </p:nvSpPr>
        <p:spPr>
          <a:xfrm>
            <a:off x="2061591" y="3512312"/>
            <a:ext cx="1225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Fortunately</a:t>
            </a:r>
            <a:endParaRPr lang="en-US" altLang="zh-CN" sz="2000" dirty="0"/>
          </a:p>
        </p:txBody>
      </p:sp>
      <p:sp>
        <p:nvSpPr>
          <p:cNvPr id="7" name="QM_6_AN.75_1#8f63df99c.blank?vja=1&amp;pid=f762e6af5&amp;color=0,0,0&amp;vpa=48&amp;vtp=1"/>
          <p:cNvSpPr/>
          <p:nvPr/>
        </p:nvSpPr>
        <p:spPr>
          <a:xfrm>
            <a:off x="947801" y="3893312"/>
            <a:ext cx="12827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purchase</a:t>
            </a:r>
            <a:endParaRPr lang="en-US" altLang="zh-CN" sz="2000" dirty="0"/>
          </a:p>
        </p:txBody>
      </p:sp>
      <p:sp>
        <p:nvSpPr>
          <p:cNvPr id="8" name="QM_6_AN.76_1#8f63df99c.blank?vja=1&amp;pid=f762e6af5&amp;color=0,0,0&amp;vpa=49&amp;vtp=1"/>
          <p:cNvSpPr/>
          <p:nvPr/>
        </p:nvSpPr>
        <p:spPr>
          <a:xfrm>
            <a:off x="1747901" y="4287012"/>
            <a:ext cx="465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best</a:t>
            </a:r>
            <a:endParaRPr lang="en-US" altLang="zh-CN" sz="2000" dirty="0"/>
          </a:p>
        </p:txBody>
      </p:sp>
      <p:sp>
        <p:nvSpPr>
          <p:cNvPr id="9" name="QM_6_AN.77_1#8f63df99c.blank?vja=1&amp;pid=f762e6af5&amp;color=0,0,0&amp;vpa=50&amp;vtp=1"/>
          <p:cNvSpPr/>
          <p:nvPr/>
        </p:nvSpPr>
        <p:spPr>
          <a:xfrm>
            <a:off x="4618419" y="4655312"/>
            <a:ext cx="873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creating</a:t>
            </a:r>
            <a:endParaRPr lang="en-US" altLang="zh-CN" sz="2000" dirty="0"/>
          </a:p>
        </p:txBody>
      </p:sp>
      <p:sp>
        <p:nvSpPr>
          <p:cNvPr id="10" name="QM_6_AN.78_1#8f63df99c.blank?vja=1&amp;pid=f762e6af5&amp;color=0,0,0&amp;vpa=51&amp;vtp=1"/>
          <p:cNvSpPr/>
          <p:nvPr/>
        </p:nvSpPr>
        <p:spPr>
          <a:xfrm>
            <a:off x="9686735" y="5430012"/>
            <a:ext cx="14636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determination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name="Slide 112&amp;si=112">
    <p:spTree>
      <p:nvGrpSpPr>
        <p:cNvPr id="1" name=""/>
        <p:cNvGrpSpPr/>
        <p:nvPr/>
      </p:nvGrpSpPr>
      <p:grpSpPr>
        <a:xfrm>
          <a:off x="0" y="0"/>
          <a:ext cx="0" cy="0"/>
          <a:chOff x="0" y="0"/>
          <a:chExt cx="0" cy="0"/>
        </a:xfrm>
      </p:grpSpPr>
      <p:sp>
        <p:nvSpPr>
          <p:cNvPr id="2" name="QB_6_BD.521_1#fba9a552f?vja=1&amp;pid=bddf329a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3" name="QB_6_AN.522_1#fba9a552f.blank?vja=1&amp;pid=bddf329a0&amp;color=0,0,0&amp;vpa=227&amp;vtp=1"/>
          <p:cNvSpPr/>
          <p:nvPr/>
        </p:nvSpPr>
        <p:spPr>
          <a:xfrm>
            <a:off x="1163700" y="858013"/>
            <a:ext cx="1223709"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achieve</a:t>
            </a:r>
            <a:endParaRPr lang="en-US" altLang="zh-CN" sz="2000" dirty="0"/>
          </a:p>
        </p:txBody>
      </p:sp>
      <p:sp>
        <p:nvSpPr>
          <p:cNvPr id="4" name="QB_6_AS.523_1#fba9a552f?vja=1&amp;pid=bddf329a0&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句意为：为了实现那一理念，熟练的木匠适当地搭配了家具的曲线和直线。设空处为非谓语动词，在句中作目的状语，应用不定式。故填To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achieve。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name="Slide 114&amp;si=114">
    <p:spTree>
      <p:nvGrpSpPr>
        <p:cNvPr id="1" name=""/>
        <p:cNvGrpSpPr/>
        <p:nvPr/>
      </p:nvGrpSpPr>
      <p:grpSpPr>
        <a:xfrm>
          <a:off x="0" y="0"/>
          <a:ext cx="0" cy="0"/>
          <a:chOff x="0" y="0"/>
          <a:chExt cx="0" cy="0"/>
        </a:xfrm>
      </p:grpSpPr>
      <p:sp>
        <p:nvSpPr>
          <p:cNvPr id="2" name="QO_5_BD.524_1#194343bfc?vja=1&amp;pid=2893f5314&amp;color=0,0,0&amp;vtp=1&amp;bt=1"/>
          <p:cNvSpPr/>
          <p:nvPr/>
        </p:nvSpPr>
        <p:spPr>
          <a:xfrm>
            <a:off x="722376" y="900000"/>
            <a:ext cx="10753344" cy="4572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[全国新课标Ⅰ2024]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阅读下面材料，根据其内容和所给段落开头语续写两段，</a:t>
            </a:r>
            <a:r>
              <a:rPr lang="en-US" altLang="zh-CN" sz="2000" b="0" i="0">
                <a:solidFill>
                  <a:srgbClr val="000000"/>
                </a:solidFill>
                <a:latin typeface="Times New Roman" pitchFamily="34" charset="0"/>
                <a:ea typeface="微软雅黑" pitchFamily="34" charset="-122"/>
                <a:cs typeface="Times New Roman" pitchFamily="34" charset="-120"/>
              </a:rPr>
              <a:t>使之构成一篇完整的短文。</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unforgettable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September.I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Vienna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Prague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conference.Due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delayed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half.I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Vienna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departure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Prague.The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crazy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jumped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taxi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thought.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Gunter.I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pronunciation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confused.When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discussion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car.</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24_1#194343bfc?vja=1&amp;pid=2893f5314&amp;color=0,0,0&amp;vtp=1&amp;bt=1">
            <a:extLst>
              <a:ext uri="{FF2B5EF4-FFF2-40B4-BE49-F238E27FC236}">
                <a16:creationId xmlns:a16="http://schemas.microsoft.com/office/drawing/2014/main" id="{BF6A3B0D-2B89-3C5E-FD48-6C7EDA94A14D}"/>
              </a:ext>
            </a:extLst>
          </p:cNvPr>
          <p:cNvSpPr/>
          <p:nvPr/>
        </p:nvSpPr>
        <p:spPr>
          <a:xfrm>
            <a:off x="722376" y="900000"/>
            <a:ext cx="10753344" cy="1104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Finally</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station.Thankfully,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（队列）</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bus.Gunter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taxi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Tree>
    <p:extLst>
      <p:ext uri="{BB962C8B-B14F-4D97-AF65-F5344CB8AC3E}">
        <p14:creationId xmlns:p14="http://schemas.microsoft.com/office/powerpoint/2010/main" val="3603893447"/>
      </p:ext>
    </p:extLst>
  </p:cSld>
  <p:clrMapOvr>
    <a:masterClrMapping/>
  </p:clrMapOvr>
  <p:transition>
    <p:fade/>
  </p:transition>
</p:sld>
</file>

<file path=ppt/slides/slide103.xml><?xml version="1.0" encoding="utf-8"?>
<p:sld xmlns:a="http://schemas.openxmlformats.org/drawingml/2006/main" xmlns:r="http://schemas.openxmlformats.org/officeDocument/2006/relationships" xmlns:p="http://schemas.openxmlformats.org/presentationml/2006/main">
  <p:cSld name="Slide 115&amp;si=115">
    <p:spTree>
      <p:nvGrpSpPr>
        <p:cNvPr id="1" name=""/>
        <p:cNvGrpSpPr/>
        <p:nvPr/>
      </p:nvGrpSpPr>
      <p:grpSpPr>
        <a:xfrm>
          <a:off x="0" y="0"/>
          <a:ext cx="0" cy="0"/>
          <a:chOff x="0" y="0"/>
          <a:chExt cx="0" cy="0"/>
        </a:xfrm>
      </p:grpSpPr>
      <p:sp>
        <p:nvSpPr>
          <p:cNvPr id="2" name="QO_5_BD.524_2#194343bfc?vja=0&amp;pid=2893f5314&amp;color=0,0,0&amp;mp=1&amp;vtp=1&amp;bt=1"/>
          <p:cNvSpPr/>
          <p:nvPr/>
        </p:nvSpPr>
        <p:spPr>
          <a:xfrm>
            <a:off x="722376" y="896112"/>
            <a:ext cx="10753344" cy="415525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zero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wallet.I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flashed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apologetic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Portuguese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bankcard.He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helplessness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jumped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err="1">
                <a:solidFill>
                  <a:srgbClr val="000000"/>
                </a:solidFill>
                <a:latin typeface="Times New Roman" pitchFamily="34" charset="0"/>
                <a:ea typeface="微软雅黑" pitchFamily="34" charset="-122"/>
                <a:cs typeface="Times New Roman" pitchFamily="34" charset="-120"/>
              </a:rPr>
              <a:t>order.Sorry</a:t>
            </a:r>
            <a:r>
              <a:rPr lang="en-US" altLang="zh-CN" sz="2000" b="0" i="0" dirty="0">
                <a:solidFill>
                  <a:srgbClr val="000000"/>
                </a:solidFill>
                <a:latin typeface="Times New Roman" pitchFamily="34" charset="0"/>
                <a:ea typeface="微软雅黑" pitchFamily="34" charset="-122"/>
                <a:cs typeface="Times New Roman" pitchFamily="34" charset="-120"/>
              </a:rPr>
              <a:t>.”</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注意：续写词数应为150个左右。</a:t>
            </a:r>
            <a:endParaRPr lang="en-US" altLang="zh-CN" sz="2000" dirty="0"/>
          </a:p>
          <a:p>
            <a:pPr>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news.________________________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_______________________________________________</a:t>
            </a:r>
            <a:endParaRPr lang="en-US" altLang="zh-CN" sz="2000" dirty="0"/>
          </a:p>
          <a:p>
            <a:pPr>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Vienna,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promised._________________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_________________________________________________________________________________________________________________________________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______________</a:t>
            </a:r>
            <a:endParaRPr lang="en-US" altLang="zh-CN" sz="2000" dirty="0"/>
          </a:p>
        </p:txBody>
      </p:sp>
    </p:spTree>
  </p:cSld>
  <p:clrMapOvr>
    <a:masterClrMapping/>
  </p:clrMapOvr>
  <p:transition>
    <p:fade/>
  </p:transition>
</p:sld>
</file>

<file path=ppt/slides/slide104.xml><?xml version="1.0" encoding="utf-8"?>
<p:sld xmlns:a="http://schemas.openxmlformats.org/drawingml/2006/main" xmlns:r="http://schemas.openxmlformats.org/officeDocument/2006/relationships" xmlns:p="http://schemas.openxmlformats.org/presentationml/2006/main">
  <p:cSld name="Slide 117&amp;si=117">
    <p:spTree>
      <p:nvGrpSpPr>
        <p:cNvPr id="1" name=""/>
        <p:cNvGrpSpPr/>
        <p:nvPr/>
      </p:nvGrpSpPr>
      <p:grpSpPr>
        <a:xfrm>
          <a:off x="0" y="0"/>
          <a:ext cx="0" cy="0"/>
          <a:chOff x="0" y="0"/>
          <a:chExt cx="0" cy="0"/>
        </a:xfrm>
      </p:grpSpPr>
      <p:sp>
        <p:nvSpPr>
          <p:cNvPr id="2" name="QO_5_AS.526_1#194343bfc?vja=1&amp;pid=2893f5314&amp;color=0,0,0&amp;vtp=1&amp;bt=1"/>
          <p:cNvSpPr/>
          <p:nvPr/>
        </p:nvSpPr>
        <p:spPr>
          <a:xfrm>
            <a:off x="722376" y="900000"/>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【写作提示】</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1.材料导读</a:t>
            </a:r>
            <a:endParaRPr lang="en-US" altLang="zh-CN" sz="2000" dirty="0"/>
          </a:p>
        </p:txBody>
      </p:sp>
      <p:graphicFrame>
        <p:nvGraphicFramePr>
          <p:cNvPr id="118" name="QO_5_AS.526_2#194343bfc?colgroup=4,35&amp;vja=1&amp;pid=2893f5314&amp;color=0,0,0&amp;vtp=1"/>
          <p:cNvGraphicFramePr>
            <a:graphicFrameLocks noGrp="1"/>
          </p:cNvGraphicFramePr>
          <p:nvPr>
            <p:extLst>
              <p:ext uri="{D42A27DB-BD31-4B8C-83A1-F6EECF244321}">
                <p14:modId xmlns:p14="http://schemas.microsoft.com/office/powerpoint/2010/main" val="1085062246"/>
              </p:ext>
            </p:extLst>
          </p:nvPr>
        </p:nvGraphicFramePr>
        <p:xfrm>
          <a:off x="722376" y="1765124"/>
          <a:ext cx="10725912" cy="3260217"/>
        </p:xfrm>
        <a:graphic>
          <a:graphicData uri="http://schemas.openxmlformats.org/drawingml/2006/table">
            <a:tbl>
              <a:tblPr/>
              <a:tblGrid>
                <a:gridCol w="1344168">
                  <a:extLst>
                    <a:ext uri="{9D8B030D-6E8A-4147-A177-3AD203B41FA5}">
                      <a16:colId xmlns:a16="http://schemas.microsoft.com/office/drawing/2014/main" val="20000"/>
                    </a:ext>
                  </a:extLst>
                </a:gridCol>
                <a:gridCol w="9381744">
                  <a:extLst>
                    <a:ext uri="{9D8B030D-6E8A-4147-A177-3AD203B41FA5}">
                      <a16:colId xmlns:a16="http://schemas.microsoft.com/office/drawing/2014/main" val="20001"/>
                    </a:ext>
                  </a:extLst>
                </a:gridCol>
              </a:tblGrid>
              <a:tr h="201129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材料主要讲述了九月的一个夜晚，由于暴风雨，飞往维也纳的航班延误，但作者必须在维也纳赶上最后一班开往布拉格的巴士。下飞机时，离最后一班巴士发车只剩半个小时，因此作者急忙乘坐出租车赶往巴士站点。然而到达后，作者发现自己没有带现金，银行卡也无法使用。这时出租车司机冈特指向巴士站候车大厅的提款机，作者急忙冲过去，却发现提款机出现了故障，无法使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作者和冈特（出租车司机）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在没有带现金和银行卡不能使用且最后一班巴士即将发车的情况下，作者如何解决出租车车费支付的问题。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18"/>
                                        </p:tgtEl>
                                        <p:attrNameLst>
                                          <p:attrName>style.visibility</p:attrName>
                                        </p:attrNameLst>
                                      </p:cBhvr>
                                      <p:to>
                                        <p:strVal val="visible"/>
                                      </p:to>
                                    </p:set>
                                    <p:animEffect transition="in" filter="fade">
                                      <p:cBhvr>
                                        <p:cTn id="16"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5.xml><?xml version="1.0" encoding="utf-8"?>
<p:sld xmlns:a="http://schemas.openxmlformats.org/drawingml/2006/main" xmlns:r="http://schemas.openxmlformats.org/officeDocument/2006/relationships" xmlns:p="http://schemas.openxmlformats.org/presentationml/2006/main">
  <p:cSld name="Slide 118&amp;si=118">
    <p:spTree>
      <p:nvGrpSpPr>
        <p:cNvPr id="1" name=""/>
        <p:cNvGrpSpPr/>
        <p:nvPr/>
      </p:nvGrpSpPr>
      <p:grpSpPr>
        <a:xfrm>
          <a:off x="0" y="0"/>
          <a:ext cx="0" cy="0"/>
          <a:chOff x="0" y="0"/>
          <a:chExt cx="0" cy="0"/>
        </a:xfrm>
      </p:grpSpPr>
      <p:sp>
        <p:nvSpPr>
          <p:cNvPr id="2" name="QO_5_AS.526_3#194343bfc?vja=1&amp;pid=2893f5314&amp;color=0,0,0&amp;vtp=1&amp;bt=1"/>
          <p:cNvSpPr/>
          <p:nvPr/>
        </p:nvSpPr>
        <p:spPr>
          <a:xfrm>
            <a:off x="722376" y="900000"/>
            <a:ext cx="10753344" cy="353441"/>
          </a:xfrm>
          <a:prstGeom prst="rect">
            <a:avLst/>
          </a:prstGeom>
          <a:noFill/>
          <a:ln/>
        </p:spPr>
        <p:txBody>
          <a:bodyPr wrap="square" lIns="0" tIns="0" rIns="0" bIns="0" rtlCol="0" anchor="t"/>
          <a:lstStyle/>
          <a:p>
            <a:pPr algn="l">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2.续写分析</a:t>
            </a:r>
            <a:endParaRPr lang="en-US" altLang="zh-CN" sz="2000" dirty="0"/>
          </a:p>
        </p:txBody>
      </p:sp>
      <p:graphicFrame>
        <p:nvGraphicFramePr>
          <p:cNvPr id="119" name="QO_5_AS.526_4#194343bfc?colgroup=8,32&amp;vja=1&amp;pid=2893f5314&amp;color=0,0,0&amp;vtp=1"/>
          <p:cNvGraphicFramePr>
            <a:graphicFrameLocks noGrp="1"/>
          </p:cNvGraphicFramePr>
          <p:nvPr>
            <p:extLst>
              <p:ext uri="{D42A27DB-BD31-4B8C-83A1-F6EECF244321}">
                <p14:modId xmlns:p14="http://schemas.microsoft.com/office/powerpoint/2010/main" val="2605367955"/>
              </p:ext>
            </p:extLst>
          </p:nvPr>
        </p:nvGraphicFramePr>
        <p:xfrm>
          <a:off x="722376" y="1384124"/>
          <a:ext cx="10725912" cy="4740910"/>
        </p:xfrm>
        <a:graphic>
          <a:graphicData uri="http://schemas.openxmlformats.org/drawingml/2006/table">
            <a:tbl>
              <a:tblPr/>
              <a:tblGrid>
                <a:gridCol w="2322576">
                  <a:extLst>
                    <a:ext uri="{9D8B030D-6E8A-4147-A177-3AD203B41FA5}">
                      <a16:colId xmlns:a16="http://schemas.microsoft.com/office/drawing/2014/main" val="20000"/>
                    </a:ext>
                  </a:extLst>
                </a:gridCol>
                <a:gridCol w="8403336">
                  <a:extLst>
                    <a:ext uri="{9D8B030D-6E8A-4147-A177-3AD203B41FA5}">
                      <a16:colId xmlns:a16="http://schemas.microsoft.com/office/drawing/2014/main" val="20001"/>
                    </a:ext>
                  </a:extLst>
                </a:gridCol>
              </a:tblGrid>
              <a:tr h="1569339">
                <a:tc>
                  <a:txBody>
                    <a:bodyPr/>
                    <a:lstStyle/>
                    <a:p>
                      <a:pPr algn="l" hangingPunct="0">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续写第一段（提示句：我向冈特跑回去，告诉了他这个坏消息。）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根据材料中的信息可知，作者无法支付出租车车费，且最后一班巴士马上要发车，时间紧急；结合第二段提示句可知，本段可以围绕作者欠下了车费，并与冈特约定等自己返回维也纳后偿还车费展开描写，第一段续写最终应落在作者留下了冈特电话，并顺利赶上了最后一班巴士这一情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953387">
                <a:tc>
                  <a:txBody>
                    <a:bodyPr/>
                    <a:lstStyle/>
                    <a:p>
                      <a:pPr algn="l" hangingPunct="0">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续写第二段（提示句：四天后，当我回到维也纳时，我如约给冈特打了电话。）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结合本段提示句可知，本段可以展开描写作者与冈特约定见面并偿还车费的经过，表达作者对冈特的感激以及意识到人与人之间的善意和诚信的可贵。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00989">
                <a:tc>
                  <a:txBody>
                    <a:bodyPr/>
                    <a:lstStyle/>
                    <a:p>
                      <a:pPr algn="l" hangingPunct="0">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着急赶车却发现无法支付出租车车费——欠下车费先去赶车——承诺偿还车费并留下冈特的联系方式——履行约定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17195">
                <a:tc>
                  <a:txBody>
                    <a:bodyPr/>
                    <a:lstStyle/>
                    <a:p>
                      <a:pPr algn="l" hangingPunct="0">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6000"/>
                        </a:lnSpc>
                      </a:pPr>
                      <a:r>
                        <a:rPr lang="en-US" altLang="zh-CN" sz="2000" b="0" i="0" dirty="0">
                          <a:solidFill>
                            <a:srgbClr val="385723"/>
                          </a:solidFill>
                          <a:latin typeface="Times New Roman" pitchFamily="34" charset="0"/>
                          <a:ea typeface="微软雅黑" pitchFamily="34" charset="-122"/>
                          <a:cs typeface="Times New Roman" pitchFamily="34" charset="-120"/>
                        </a:rPr>
                        <a:t>作者：无法支付车费时担忧、焦急——赶上车后庆幸——对冈特心存感激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9"/>
                                        </p:tgtEl>
                                        <p:attrNameLst>
                                          <p:attrName>style.visibility</p:attrName>
                                        </p:attrNameLst>
                                      </p:cBhvr>
                                      <p:to>
                                        <p:strVal val="visible"/>
                                      </p:to>
                                    </p:set>
                                    <p:animEffect transition="in" filter="fade">
                                      <p:cBhvr>
                                        <p:cTn id="13"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6.xml><?xml version="1.0" encoding="utf-8"?>
<p:sld xmlns:a="http://schemas.openxmlformats.org/drawingml/2006/main" xmlns:r="http://schemas.openxmlformats.org/officeDocument/2006/relationships" xmlns:p="http://schemas.openxmlformats.org/presentationml/2006/main">
  <p:cSld name="Slide 116&amp;si=116">
    <p:spTree>
      <p:nvGrpSpPr>
        <p:cNvPr id="1" name=""/>
        <p:cNvGrpSpPr/>
        <p:nvPr/>
      </p:nvGrpSpPr>
      <p:grpSpPr>
        <a:xfrm>
          <a:off x="0" y="0"/>
          <a:ext cx="0" cy="0"/>
          <a:chOff x="0" y="0"/>
          <a:chExt cx="0" cy="0"/>
        </a:xfrm>
      </p:grpSpPr>
      <p:sp>
        <p:nvSpPr>
          <p:cNvPr id="2" name="QO_5_AN.525_1#194343bfc?vja=1&amp;pid=2893f5314&amp;color=0,0,0&amp;vtp=1&amp;bt=1"/>
          <p:cNvSpPr/>
          <p:nvPr/>
        </p:nvSpPr>
        <p:spPr>
          <a:xfrm>
            <a:off x="722376" y="900000"/>
            <a:ext cx="10753344" cy="5681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back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Gunter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news.Without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hesitation,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reached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own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wallet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handed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cash.“Here,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because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think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you</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cash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said,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trust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eyes.I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touched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generosity,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tears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gratitude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streaming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down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cheeks.Having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promised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back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money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written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down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telephone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number,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boarded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just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time.I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waved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Gunter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through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window,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mouthing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“Thank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you.”</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again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again.His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warm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smile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pulling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away.</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days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back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Vienna,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called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Gunter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promised.I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wanted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repay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properly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express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gratitude.He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answered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phone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cheerfully,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remembering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immediately.We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arranged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café</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near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airport.When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handed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money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owed,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along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small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gift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from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Prague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show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appreciation.Gunter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delighted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spent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afternoon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chatting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lives,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hobbies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travels.What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started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stressful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evening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wonderful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friendship,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thanks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Gunter’s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kindness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trust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7.xml><?xml version="1.0" encoding="utf-8"?>
<p:sld xmlns:a="http://schemas.openxmlformats.org/drawingml/2006/main" xmlns:r="http://schemas.openxmlformats.org/officeDocument/2006/relationships" xmlns:p="http://schemas.openxmlformats.org/presentationml/2006/main">
  <p:cSld name="Slide 119&amp;si=119">
    <p:spTree>
      <p:nvGrpSpPr>
        <p:cNvPr id="1" name=""/>
        <p:cNvGrpSpPr/>
        <p:nvPr/>
      </p:nvGrpSpPr>
      <p:grpSpPr>
        <a:xfrm>
          <a:off x="0" y="0"/>
          <a:ext cx="0" cy="0"/>
          <a:chOff x="0" y="0"/>
          <a:chExt cx="0" cy="0"/>
        </a:xfrm>
      </p:grpSpPr>
      <p:pic>
        <p:nvPicPr>
          <p:cNvPr id="2" name="P_5_BD#b13e6ff53?vja=1&amp;pid=2893f5314&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_BD#b13e6ff53?vja=1&amp;pid=2893f5314&amp;color=0,0,0&amp;tib=255,255,255&amp;iip=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54532"/>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b13e6ff53?vja=1&amp;pid=2893f5314&amp;color=0,0,0&amp;vtp=1"/>
          <p:cNvSpPr/>
          <p:nvPr/>
        </p:nvSpPr>
        <p:spPr>
          <a:xfrm>
            <a:off x="722377" y="1737184"/>
            <a:ext cx="10749631" cy="4327271"/>
          </a:xfrm>
          <a:prstGeom prst="rect">
            <a:avLst/>
          </a:prstGeom>
          <a:noFill/>
          <a:ln/>
        </p:spPr>
        <p:txBody>
          <a:bodyPr wrap="square" lIns="0" tIns="0" rIns="0" bIns="0" rtlCol="0" anchor="t"/>
          <a:lstStyle/>
          <a:p>
            <a:pPr algn="l">
              <a:lnSpc>
                <a:spcPct val="119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3&amp;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核心词汇</a:t>
            </a:r>
          </a:p>
          <a:p>
            <a:pPr marL="0" marR="0" lvl="0" indent="0" defTabSz="914400" rtl="0" eaLnBrk="1" fontAlgn="auto" latinLnBrk="0" hangingPunct="1">
              <a:lnSpc>
                <a:spcPct val="119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1.gain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popularity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日益流行，越来越受欢迎</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19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2.minimal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.极小的，极少的，最小的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19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3.substantial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.大量的；重大的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19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&amp;4&amp;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19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1.heavy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lifting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繁重的工作</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19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2.conserve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.节约；保护；保存</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19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3.play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巧妙地利用，新奇（或幽默等地）运用</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19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4.absorption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.（液体、气体等的）吸收</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19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&amp;5&amp;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熟词生义</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19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plot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.情节；阴谋</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19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.（专用的）小块土地</a:t>
            </a:r>
            <a:endParaRPr lang="en-US" altLang="zh-CN" sz="100" dirty="0"/>
          </a:p>
        </p:txBody>
      </p:sp>
      <p:pic>
        <p:nvPicPr>
          <p:cNvPr id="6" name="P_5_BD#b13e6ff53?vja=1&amp;pid=2893f5314&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3305380"/>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P_5_BD#b13e6ff53?vja=1&amp;pid=2893f5314&amp;color=0,0,0&amp;tib=255,255,255&amp;iip=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5118940"/>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08.xml><?xml version="1.0" encoding="utf-8"?>
<p:sld xmlns:a="http://schemas.openxmlformats.org/drawingml/2006/main" xmlns:r="http://schemas.openxmlformats.org/officeDocument/2006/relationships" xmlns:p="http://schemas.openxmlformats.org/presentationml/2006/main">
  <p:cSld name="Slide 120&amp;si=120">
    <p:spTree>
      <p:nvGrpSpPr>
        <p:cNvPr id="1" name=""/>
        <p:cNvGrpSpPr/>
        <p:nvPr/>
      </p:nvGrpSpPr>
      <p:grpSpPr>
        <a:xfrm>
          <a:off x="0" y="0"/>
          <a:ext cx="0" cy="0"/>
          <a:chOff x="0" y="0"/>
          <a:chExt cx="0" cy="0"/>
        </a:xfrm>
      </p:grpSpPr>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70_1#8f63df99c?vja=1&amp;pid=f762e6af5&amp;color=0,0,0&amp;vtp=1&amp;bt=1">
            <a:extLst>
              <a:ext uri="{FF2B5EF4-FFF2-40B4-BE49-F238E27FC236}">
                <a16:creationId xmlns:a16="http://schemas.microsoft.com/office/drawing/2014/main" id="{A2E2940E-854F-F723-685C-E7BDBA3B1567}"/>
              </a:ext>
            </a:extLst>
          </p:cNvPr>
          <p:cNvSpPr/>
          <p:nvPr/>
        </p:nvSpPr>
        <p:spPr>
          <a:xfrm>
            <a:off x="722376" y="900000"/>
            <a:ext cx="10753344" cy="1109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determine）.You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ambitious.You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access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negotiating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endParaRPr lang="en-US" altLang="zh-CN" sz="2000" dirty="0"/>
          </a:p>
        </p:txBody>
      </p:sp>
      <p:sp>
        <p:nvSpPr>
          <p:cNvPr id="3" name="QM_6_AN.79_1#8f63df99c.blank?vja=1&amp;pid=f762e6af5&amp;color=0,0,0&amp;vpa=52&amp;vtp=1">
            <a:extLst>
              <a:ext uri="{FF2B5EF4-FFF2-40B4-BE49-F238E27FC236}">
                <a16:creationId xmlns:a16="http://schemas.microsoft.com/office/drawing/2014/main" id="{45A0300E-68CF-F37C-A924-27731DEE1F9C}"/>
              </a:ext>
            </a:extLst>
          </p:cNvPr>
          <p:cNvSpPr/>
          <p:nvPr/>
        </p:nvSpPr>
        <p:spPr>
          <a:xfrm>
            <a:off x="9924352" y="861900"/>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that/which</a:t>
            </a:r>
            <a:endParaRPr lang="en-US" altLang="zh-CN" sz="2000" dirty="0"/>
          </a:p>
        </p:txBody>
      </p:sp>
      <p:sp>
        <p:nvSpPr>
          <p:cNvPr id="4" name="QM_6_AN.80_1#8f63df99c.blank?vja=1&amp;pid=f762e6af5&amp;color=0,0,0&amp;vpa=53&amp;vtp=1">
            <a:extLst>
              <a:ext uri="{FF2B5EF4-FFF2-40B4-BE49-F238E27FC236}">
                <a16:creationId xmlns:a16="http://schemas.microsoft.com/office/drawing/2014/main" id="{0998BF83-F301-9070-5E28-E709A8229F4A}"/>
              </a:ext>
            </a:extLst>
          </p:cNvPr>
          <p:cNvSpPr/>
          <p:nvPr/>
        </p:nvSpPr>
        <p:spPr>
          <a:xfrm>
            <a:off x="7038404" y="1242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Tree>
    <p:extLst>
      <p:ext uri="{BB962C8B-B14F-4D97-AF65-F5344CB8AC3E}">
        <p14:creationId xmlns:p14="http://schemas.microsoft.com/office/powerpoint/2010/main" val="22260851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7_BD.81_1#1ea5dcb3f?vja=1&amp;pid=8f63df99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82_1#1ea5dcb3f.blank?vja=1&amp;pid=8f63df99c&amp;color=0,0,0&amp;vpa=54&amp;vtp=1"/>
          <p:cNvSpPr/>
          <p:nvPr/>
        </p:nvSpPr>
        <p:spPr>
          <a:xfrm>
            <a:off x="1062101" y="858013"/>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7_AS.83_1#1ea5dcb3f?vja=1&amp;pid=8f63df99c&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decision为固定搭配，意为“作决定”，此处表示泛指，故填a。</a:t>
            </a:r>
            <a:endParaRPr lang="en-US" altLang="zh-CN" sz="2200" dirty="0"/>
          </a:p>
        </p:txBody>
      </p:sp>
      <p:sp>
        <p:nvSpPr>
          <p:cNvPr id="5" name="QB_7_BD.84_1#4694c06c5?vja=1&amp;pid=8f63df99c&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85_1#4694c06c5.blank?vja=1&amp;pid=8f63df99c&amp;color=0,0,0&amp;vpa=55&amp;vtp=1"/>
          <p:cNvSpPr/>
          <p:nvPr/>
        </p:nvSpPr>
        <p:spPr>
          <a:xfrm>
            <a:off x="1036701" y="1612900"/>
            <a:ext cx="985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surprised</a:t>
            </a:r>
            <a:endParaRPr lang="en-US" altLang="zh-CN" sz="2000" dirty="0"/>
          </a:p>
        </p:txBody>
      </p:sp>
      <p:sp>
        <p:nvSpPr>
          <p:cNvPr id="7" name="QB_7_AS.86_1#4694c06c5?vja=1&amp;pid=8f63df99c&amp;color=0,0,0&amp;vtp=1"/>
          <p:cNvSpPr/>
          <p:nvPr/>
        </p:nvSpPr>
        <p:spPr>
          <a:xfrm>
            <a:off x="722376" y="2049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设空处在句中作谓语，根据上下文时态可知，此处应用一般过去时。</a:t>
            </a:r>
            <a:endParaRPr lang="en-US" altLang="zh-CN" sz="2200" dirty="0"/>
          </a:p>
        </p:txBody>
      </p:sp>
      <p:sp>
        <p:nvSpPr>
          <p:cNvPr id="8" name="QB_7_BD.87_1#5a8d68da4?vja=1&amp;pid=8f63df99c&amp;color=0,0,0&amp;vtp=1"/>
          <p:cNvSpPr/>
          <p:nvPr/>
        </p:nvSpPr>
        <p:spPr>
          <a:xfrm>
            <a:off x="722376" y="24384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9" name="QB_7_AN.88_1#5a8d68da4.blank?vja=1&amp;pid=8f63df99c&amp;color=0,0,0&amp;vpa=56&amp;vtp=1"/>
          <p:cNvSpPr/>
          <p:nvPr/>
        </p:nvSpPr>
        <p:spPr>
          <a:xfrm>
            <a:off x="1049401" y="2400300"/>
            <a:ext cx="452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endParaRPr lang="en-US" altLang="zh-CN" sz="2000" dirty="0"/>
          </a:p>
        </p:txBody>
      </p:sp>
      <p:sp>
        <p:nvSpPr>
          <p:cNvPr id="10" name="QB_7_AS.89_1#5a8d68da4?vja=1&amp;pid=8f63df99c&amp;color=0,0,0&amp;vtp=1"/>
          <p:cNvSpPr/>
          <p:nvPr/>
        </p:nvSpPr>
        <p:spPr>
          <a:xfrm>
            <a:off x="722376" y="28652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分析句子结构可知，本句为主系表结构，设空处为句子的系动词，结合语境和空前的challenged可知，此处应用一般过去时，主语为what引导的主语从句，谓语动词用单数形式，故填was。</a:t>
            </a:r>
            <a:endParaRPr lang="en-US" altLang="zh-CN" sz="2200" dirty="0"/>
          </a:p>
        </p:txBody>
      </p:sp>
      <p:sp>
        <p:nvSpPr>
          <p:cNvPr id="11" name="QB_7_BD.90_1#3f474b919?vja=1&amp;pid=8f63df99c&amp;color=0,0,0&amp;vtp=1"/>
          <p:cNvSpPr/>
          <p:nvPr/>
        </p:nvSpPr>
        <p:spPr>
          <a:xfrm>
            <a:off x="722376" y="40534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12" name="QB_7_AN.91_1#3f474b919.blank?vja=1&amp;pid=8f63df99c&amp;color=0,0,0&amp;vpa=57&amp;vtp=1"/>
          <p:cNvSpPr/>
          <p:nvPr/>
        </p:nvSpPr>
        <p:spPr>
          <a:xfrm>
            <a:off x="1036701" y="4002659"/>
            <a:ext cx="1225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Fortunately</a:t>
            </a:r>
            <a:endParaRPr lang="en-US" altLang="zh-CN" sz="2000" dirty="0"/>
          </a:p>
        </p:txBody>
      </p:sp>
      <p:sp>
        <p:nvSpPr>
          <p:cNvPr id="13" name="QB_7_AS.92_1#3f474b919?vja=1&amp;pid=8f63df99c&amp;color=0,0,0&amp;vtp=1"/>
          <p:cNvSpPr/>
          <p:nvPr/>
        </p:nvSpPr>
        <p:spPr>
          <a:xfrm>
            <a:off x="722376" y="44781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设空处在句中作状语，修饰整个句子，应用副词形式，根据下文语境可知，此处表示“幸运的是”，且设空处位于句首，故填Fortunately。</a:t>
            </a:r>
            <a:endParaRPr lang="en-US" altLang="zh-CN" sz="2200" dirty="0"/>
          </a:p>
        </p:txBody>
      </p:sp>
      <p:sp>
        <p:nvSpPr>
          <p:cNvPr id="14" name="QB_7_BD.93_1#51290a710?vja=1&amp;pid=8f63df99c&amp;color=0,0,0&amp;vtp=1"/>
          <p:cNvSpPr/>
          <p:nvPr/>
        </p:nvSpPr>
        <p:spPr>
          <a:xfrm>
            <a:off x="722376" y="5285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15" name="QB_7_AN.94_1#51290a710.blank?vja=1&amp;pid=8f63df99c&amp;color=0,0,0&amp;vpa=58&amp;vtp=1"/>
          <p:cNvSpPr/>
          <p:nvPr/>
        </p:nvSpPr>
        <p:spPr>
          <a:xfrm>
            <a:off x="1011301" y="5234559"/>
            <a:ext cx="12827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purchase</a:t>
            </a:r>
            <a:endParaRPr lang="en-US" altLang="zh-CN" sz="2000" dirty="0"/>
          </a:p>
        </p:txBody>
      </p:sp>
      <p:sp>
        <p:nvSpPr>
          <p:cNvPr id="16" name="QB_7_AS.95_1#51290a710?vja=1&amp;pid=8f63df99c&amp;color=0,0,0&amp;vtp=1"/>
          <p:cNvSpPr/>
          <p:nvPr/>
        </p:nvSpPr>
        <p:spPr>
          <a:xfrm>
            <a:off x="722376" y="56685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sth为固定搭配，意为“愿意做某事”。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B_7_BD.96_1#e891e0130?vja=1&amp;pid=8f63df99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97_1#e891e0130.blank?vja=1&amp;pid=8f63df99c&amp;color=0,0,0&amp;vpa=59&amp;vtp=1"/>
          <p:cNvSpPr/>
          <p:nvPr/>
        </p:nvSpPr>
        <p:spPr>
          <a:xfrm>
            <a:off x="1036701" y="858013"/>
            <a:ext cx="465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best</a:t>
            </a:r>
            <a:endParaRPr lang="en-US" altLang="zh-CN" sz="2000" dirty="0"/>
          </a:p>
        </p:txBody>
      </p:sp>
      <p:sp>
        <p:nvSpPr>
          <p:cNvPr id="4" name="QB_7_AS.98_1#e891e0130?vja=1&amp;pid=8f63df99c&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best”为固定搭配,意为“最好的之一”。故填best。</a:t>
            </a:r>
            <a:endParaRPr lang="en-US" altLang="zh-CN" sz="2200" dirty="0"/>
          </a:p>
        </p:txBody>
      </p:sp>
      <p:sp>
        <p:nvSpPr>
          <p:cNvPr id="5" name="QB_7_BD.99_1#ab54eb5b5?vja=1&amp;pid=8f63df99c&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7_AN.100_1#ab54eb5b5.blank?vja=1&amp;pid=8f63df99c&amp;color=0,0,0&amp;vpa=60&amp;vtp=1"/>
          <p:cNvSpPr/>
          <p:nvPr/>
        </p:nvSpPr>
        <p:spPr>
          <a:xfrm>
            <a:off x="1024001" y="1612900"/>
            <a:ext cx="873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creating</a:t>
            </a:r>
            <a:endParaRPr lang="en-US" altLang="zh-CN" sz="2000" dirty="0"/>
          </a:p>
        </p:txBody>
      </p:sp>
      <p:sp>
        <p:nvSpPr>
          <p:cNvPr id="7" name="QB_7_AS.101_1#ab54eb5b5?vja=1&amp;pid=8f63df99c&amp;color=0,0,0&amp;vtp=1"/>
          <p:cNvSpPr/>
          <p:nvPr/>
        </p:nvSpPr>
        <p:spPr>
          <a:xfrm>
            <a:off x="722376" y="20905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此处为“with+宾语+宾语补足语”结构，create和economy之间构成逻辑上的主动关系，故填creating。</a:t>
            </a:r>
            <a:endParaRPr lang="en-US" altLang="zh-CN" sz="2200" dirty="0"/>
          </a:p>
        </p:txBody>
      </p:sp>
      <p:sp>
        <p:nvSpPr>
          <p:cNvPr id="8" name="QB_7_BD.102_1#bd38e545d?vja=1&amp;pid=8f63df99c&amp;color=0,0,0&amp;vtp=1"/>
          <p:cNvSpPr/>
          <p:nvPr/>
        </p:nvSpPr>
        <p:spPr>
          <a:xfrm>
            <a:off x="722376" y="28977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_____________</a:t>
            </a:r>
            <a:endParaRPr lang="en-US" altLang="zh-CN" sz="2000" dirty="0"/>
          </a:p>
        </p:txBody>
      </p:sp>
      <p:sp>
        <p:nvSpPr>
          <p:cNvPr id="9" name="QB_7_AN.103_1#bd38e545d.blank?vja=1&amp;pid=8f63df99c&amp;color=0,0,0&amp;vpa=61&amp;vtp=1"/>
          <p:cNvSpPr/>
          <p:nvPr/>
        </p:nvSpPr>
        <p:spPr>
          <a:xfrm>
            <a:off x="1049401" y="2859659"/>
            <a:ext cx="14636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determination</a:t>
            </a:r>
            <a:endParaRPr lang="en-US" altLang="zh-CN" sz="2000" dirty="0"/>
          </a:p>
        </p:txBody>
      </p:sp>
      <p:sp>
        <p:nvSpPr>
          <p:cNvPr id="10" name="QB_7_AS.104_1#bd38e545d?vja=1&amp;pid=8f63df99c&amp;color=0,0,0&amp;vtp=1"/>
          <p:cNvSpPr/>
          <p:nvPr/>
        </p:nvSpPr>
        <p:spPr>
          <a:xfrm>
            <a:off x="722376" y="32809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此处与and前的名词短语并列，应填名词，determination在此意为“决心”，为不可数名词。</a:t>
            </a:r>
            <a:endParaRPr lang="en-US" altLang="zh-CN" sz="2200" dirty="0"/>
          </a:p>
        </p:txBody>
      </p:sp>
      <p:sp>
        <p:nvSpPr>
          <p:cNvPr id="11" name="QB_7_BD.105_1#569c6a450?vja=1&amp;pid=8f63df99c&amp;color=0,0,0&amp;vtp=1"/>
          <p:cNvSpPr/>
          <p:nvPr/>
        </p:nvSpPr>
        <p:spPr>
          <a:xfrm>
            <a:off x="722376" y="36703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12" name="QB_7_AN.106_1#569c6a450.blank?vja=1&amp;pid=8f63df99c&amp;color=0,0,0&amp;vpa=62&amp;vtp=1"/>
          <p:cNvSpPr/>
          <p:nvPr/>
        </p:nvSpPr>
        <p:spPr>
          <a:xfrm>
            <a:off x="1024001" y="3632200"/>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that/which</a:t>
            </a:r>
            <a:endParaRPr lang="en-US" altLang="zh-CN" sz="2000" dirty="0"/>
          </a:p>
        </p:txBody>
      </p:sp>
      <p:sp>
        <p:nvSpPr>
          <p:cNvPr id="13" name="QB_7_AS.107_1#569c6a450?vja=1&amp;pid=8f63df99c&amp;color=0,0,0&amp;vtp=1"/>
          <p:cNvSpPr/>
          <p:nvPr/>
        </p:nvSpPr>
        <p:spPr>
          <a:xfrm>
            <a:off x="722376" y="40971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设空处引导限制性定语从句，先行词为a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business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plan，指物，关系词在从句中作主语，故填that/which。</a:t>
            </a:r>
            <a:endParaRPr lang="en-US" altLang="zh-CN" sz="2200" dirty="0"/>
          </a:p>
        </p:txBody>
      </p:sp>
      <p:sp>
        <p:nvSpPr>
          <p:cNvPr id="14" name="QB_7_BD.108_1#8603ccab3?vja=1&amp;pid=8f63df99c&amp;color=0,0,0&amp;vtp=1"/>
          <p:cNvSpPr/>
          <p:nvPr/>
        </p:nvSpPr>
        <p:spPr>
          <a:xfrm>
            <a:off x="722376" y="4904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15" name="QB_7_AN.109_1#8603ccab3.blank?vja=1&amp;pid=8f63df99c&amp;color=0,0,0&amp;vpa=63&amp;vtp=1"/>
          <p:cNvSpPr/>
          <p:nvPr/>
        </p:nvSpPr>
        <p:spPr>
          <a:xfrm>
            <a:off x="1151001" y="48662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6" name="QB_7_AS.110_1#8603ccab3?vja=1&amp;pid=8f63df99c&amp;color=0,0,0&amp;vtp=1"/>
          <p:cNvSpPr/>
          <p:nvPr/>
        </p:nvSpPr>
        <p:spPr>
          <a:xfrm>
            <a:off x="722376" y="52875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为固定搭配，意为“有机会使用/获得</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M_6_BD.111_1#ee9b9261e?vja=1&amp;pid=d07f29336&amp;color=0,0,0&amp;vtp=1&amp;bt=1"/>
          <p:cNvSpPr/>
          <p:nvPr/>
        </p:nvSpPr>
        <p:spPr>
          <a:xfrm>
            <a:off x="722376" y="900000"/>
            <a:ext cx="10753344" cy="3390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[陕西省2024大联考]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now</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（enthusiastic）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bubble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coffee,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（迅速发展）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products.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capita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urban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disposable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increased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2015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percent.Customers’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industry.</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
        <p:nvSpPr>
          <p:cNvPr id="3" name="QM_6_AN.112_1#ee9b9261e.blank?vja=1&amp;pid=d07f29336&amp;color=0,0,0&amp;vpa=64&amp;vtp=1"/>
          <p:cNvSpPr/>
          <p:nvPr/>
        </p:nvSpPr>
        <p:spPr>
          <a:xfrm>
            <a:off x="9744139" y="1611200"/>
            <a:ext cx="16319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enthusiastically</a:t>
            </a:r>
            <a:endParaRPr lang="en-US" altLang="zh-CN" sz="2000" dirty="0"/>
          </a:p>
        </p:txBody>
      </p:sp>
      <p:sp>
        <p:nvSpPr>
          <p:cNvPr id="4" name="QM_6_AN.113_1#ee9b9261e.blank?vja=1&amp;pid=d07f29336&amp;color=0,0,0&amp;vpa=65&amp;vtp=1"/>
          <p:cNvSpPr/>
          <p:nvPr/>
        </p:nvSpPr>
        <p:spPr>
          <a:xfrm>
            <a:off x="1711389" y="2766900"/>
            <a:ext cx="704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driven</a:t>
            </a:r>
            <a:endParaRPr lang="en-US" altLang="zh-CN" sz="2000" dirty="0"/>
          </a:p>
        </p:txBody>
      </p:sp>
      <p:sp>
        <p:nvSpPr>
          <p:cNvPr id="5" name="QM_6_AN.114_1#ee9b9261e.blank?vja=1&amp;pid=d07f29336&amp;color=0,0,0&amp;vpa=66&amp;vtp=1"/>
          <p:cNvSpPr/>
          <p:nvPr/>
        </p:nvSpPr>
        <p:spPr>
          <a:xfrm>
            <a:off x="9059926" y="3516200"/>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by</a:t>
            </a:r>
            <a:endParaRPr lang="en-US" altLang="zh-CN" sz="2000" dirty="0"/>
          </a:p>
        </p:txBody>
      </p:sp>
      <p:sp>
        <p:nvSpPr>
          <p:cNvPr id="6" name="QM_6_AN.115_1#ee9b9261e.blank?vja=1&amp;pid=d07f29336&amp;color=0,0,0&amp;vpa=67&amp;vtp=1"/>
          <p:cNvSpPr/>
          <p:nvPr/>
        </p:nvSpPr>
        <p:spPr>
          <a:xfrm>
            <a:off x="3119184" y="39099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M_6_BD.116_1#ee9b9261e?vja=1&amp;pid=d07f29336&amp;color=0,0,0&amp;mp=1&amp;vtp=1&amp;bt=1"/>
          <p:cNvSpPr/>
          <p:nvPr/>
        </p:nvSpPr>
        <p:spPr>
          <a:xfrm>
            <a:off x="722376" y="900000"/>
            <a:ext cx="10753344" cy="3771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Xueqing,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stars.“Our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bestseller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co-branded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drama.Customers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that.Seasonal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said.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coffee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trend.With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people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price-sensitive,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feedback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drinks.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hard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market.</a:t>
            </a:r>
            <a:r>
              <a:rPr lang="en-US" altLang="zh-CN" sz="100" b="0" i="0" kern="0" spc="-99900" dirty="0">
                <a:solidFill>
                  <a:srgbClr val="FFFFFF"/>
                </a:solidFill>
                <a:latin typeface="Times New Roman" pitchFamily="34" charset="0"/>
                <a:ea typeface="微软雅黑" pitchFamily="34" charset="-122"/>
                <a:cs typeface="Times New Roman" pitchFamily="34" charset="-120"/>
              </a:rPr>
              <a:t>#1.5</a:t>
            </a:r>
            <a:endParaRPr lang="en-US" altLang="zh-CN" sz="2000" dirty="0"/>
          </a:p>
        </p:txBody>
      </p:sp>
      <p:sp>
        <p:nvSpPr>
          <p:cNvPr id="3" name="QM_6_AN.117_1#ee9b9261e.blank?vja=1&amp;pid=d07f29336&amp;color=0,0,0&amp;mp=1&amp;vpa=68&amp;vtp=1"/>
          <p:cNvSpPr/>
          <p:nvPr/>
        </p:nvSpPr>
        <p:spPr>
          <a:xfrm>
            <a:off x="3899091" y="1230200"/>
            <a:ext cx="844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original</a:t>
            </a:r>
            <a:endParaRPr lang="en-US" altLang="zh-CN" sz="2000" dirty="0"/>
          </a:p>
        </p:txBody>
      </p:sp>
      <p:sp>
        <p:nvSpPr>
          <p:cNvPr id="4" name="QM_6_AN.118_1#ee9b9261e.blank?vja=1&amp;pid=d07f29336&amp;color=0,0,0&amp;mp=1&amp;vpa=69&amp;vtp=1"/>
          <p:cNvSpPr/>
          <p:nvPr/>
        </p:nvSpPr>
        <p:spPr>
          <a:xfrm>
            <a:off x="1433576" y="1992200"/>
            <a:ext cx="1422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preferred</a:t>
            </a:r>
            <a:endParaRPr lang="en-US" altLang="zh-CN" sz="2000" dirty="0"/>
          </a:p>
        </p:txBody>
      </p:sp>
      <p:sp>
        <p:nvSpPr>
          <p:cNvPr id="5" name="QM_6_AN.119_1#ee9b9261e.blank?vja=1&amp;pid=d07f29336&amp;color=0,0,0&amp;mp=1&amp;vpa=70&amp;vtp=1"/>
          <p:cNvSpPr/>
          <p:nvPr/>
        </p:nvSpPr>
        <p:spPr>
          <a:xfrm>
            <a:off x="9286494" y="2373200"/>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why</a:t>
            </a:r>
            <a:endParaRPr lang="en-US" altLang="zh-CN" sz="2000" dirty="0"/>
          </a:p>
        </p:txBody>
      </p:sp>
      <p:sp>
        <p:nvSpPr>
          <p:cNvPr id="6" name="QM_6_AN.120_1#ee9b9261e.blank?vja=1&amp;pid=d07f29336&amp;color=0,0,0&amp;mp=1&amp;vpa=71&amp;vtp=1"/>
          <p:cNvSpPr/>
          <p:nvPr/>
        </p:nvSpPr>
        <p:spPr>
          <a:xfrm>
            <a:off x="8131302" y="2754200"/>
            <a:ext cx="1057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becoming</a:t>
            </a:r>
            <a:endParaRPr lang="en-US" altLang="zh-CN" sz="2000" dirty="0"/>
          </a:p>
        </p:txBody>
      </p:sp>
      <p:sp>
        <p:nvSpPr>
          <p:cNvPr id="7" name="QM_6_AN.121_1#ee9b9261e.blank?vja=1&amp;pid=d07f29336&amp;color=0,0,0&amp;mp=1&amp;vpa=72&amp;vtp=1"/>
          <p:cNvSpPr/>
          <p:nvPr/>
        </p:nvSpPr>
        <p:spPr>
          <a:xfrm>
            <a:off x="947801" y="3528900"/>
            <a:ext cx="1422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consideration</a:t>
            </a:r>
            <a:endParaRPr lang="en-US" altLang="zh-CN" sz="2000" dirty="0"/>
          </a:p>
        </p:txBody>
      </p:sp>
      <p:sp>
        <p:nvSpPr>
          <p:cNvPr id="8" name="QM_6_AN.122_1#ee9b9261e.blank?vja=1&amp;pid=d07f29336&amp;color=0,0,0&amp;mp=1&amp;vpa=73&amp;vtp=1"/>
          <p:cNvSpPr/>
          <p:nvPr/>
        </p:nvSpPr>
        <p:spPr>
          <a:xfrm>
            <a:off x="5254054" y="3909900"/>
            <a:ext cx="930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come</a:t>
            </a:r>
            <a:endParaRPr lang="en-US" altLang="zh-CN" sz="2000" dirty="0"/>
          </a:p>
        </p:txBody>
      </p:sp>
      <p:sp>
        <p:nvSpPr>
          <p:cNvPr id="9" name="QM_6_EX.123_1#ee9b9261e?vja=1&amp;pid=d07f29336&amp;color=0,0,0&amp;vtp=1"/>
          <p:cNvSpPr/>
          <p:nvPr/>
        </p:nvSpPr>
        <p:spPr>
          <a:xfrm>
            <a:off x="722376" y="4712222"/>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本文是一篇说明文。文章主要介绍了近年来，在创意产品的推动下，中国新型茶饮市场迅速发展。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7_BD.124_1#f0328ac35?vja=1&amp;pid=ee9b9261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______________</a:t>
            </a:r>
            <a:endParaRPr lang="en-US" altLang="zh-CN" sz="2000" dirty="0"/>
          </a:p>
        </p:txBody>
      </p:sp>
      <p:sp>
        <p:nvSpPr>
          <p:cNvPr id="3" name="QB_7_AN.125_1#f0328ac35.blank?vja=1&amp;pid=ee9b9261e&amp;color=0,0,0&amp;vpa=74&amp;vtp=1"/>
          <p:cNvSpPr/>
          <p:nvPr/>
        </p:nvSpPr>
        <p:spPr>
          <a:xfrm>
            <a:off x="1024001" y="845313"/>
            <a:ext cx="16319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enthusiastically</a:t>
            </a:r>
            <a:endParaRPr lang="en-US" altLang="zh-CN" sz="2000" dirty="0"/>
          </a:p>
        </p:txBody>
      </p:sp>
      <p:sp>
        <p:nvSpPr>
          <p:cNvPr id="4" name="QB_7_AS.126_1#f0328ac35?vja=1&amp;pid=ee9b9261e&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句意为：在喝了2,000多年茶之后，中国人现在正热情地欢迎这一传统饮品的新式样。空处应用副词enthusiastically修饰动词welcoming。故填enthusiastically。</a:t>
            </a:r>
            <a:endParaRPr lang="en-US" altLang="zh-CN" sz="2200" dirty="0"/>
          </a:p>
        </p:txBody>
      </p:sp>
      <p:sp>
        <p:nvSpPr>
          <p:cNvPr id="5" name="QB_7_BD.127_1#f31a86dd2?vja=1&amp;pid=ee9b9261e&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128_1#f31a86dd2.blank?vja=1&amp;pid=ee9b9261e&amp;color=0,0,0&amp;vpa=75&amp;vtp=1"/>
          <p:cNvSpPr/>
          <p:nvPr/>
        </p:nvSpPr>
        <p:spPr>
          <a:xfrm>
            <a:off x="1049401" y="2084959"/>
            <a:ext cx="704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driven</a:t>
            </a:r>
            <a:endParaRPr lang="en-US" altLang="zh-CN" sz="2000" dirty="0"/>
          </a:p>
        </p:txBody>
      </p:sp>
      <p:sp>
        <p:nvSpPr>
          <p:cNvPr id="7" name="QB_7_AS.129_1#f31a86dd2?vja=1&amp;pid=ee9b9261e&amp;color=0,0,0&amp;vtp=1"/>
          <p:cNvSpPr/>
          <p:nvPr/>
        </p:nvSpPr>
        <p:spPr>
          <a:xfrm>
            <a:off x="722376" y="25477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句意为：从珍珠奶茶、芝士奶盖茶、柠檬茶到咖啡茶，近年来，在创意产品的推动下，中国新型茶饮市场蓬勃发展。分析句子结构可知，空处应用非谓语动词，动词drive与句子主语China’s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new-style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market构成逻辑上的被动关系，故用过去分词作状语。故填driven。</a:t>
            </a:r>
            <a:endParaRPr lang="en-US" altLang="zh-CN" sz="2200" dirty="0"/>
          </a:p>
        </p:txBody>
      </p:sp>
      <p:sp>
        <p:nvSpPr>
          <p:cNvPr id="8" name="QB_7_BD.130_1#eff54fca6?vja=1&amp;pid=ee9b9261e&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9" name="QB_7_AN.131_1#eff54fca6.blank?vja=1&amp;pid=ee9b9261e&amp;color=0,0,0&amp;vpa=76&amp;vtp=1"/>
          <p:cNvSpPr/>
          <p:nvPr/>
        </p:nvSpPr>
        <p:spPr>
          <a:xfrm>
            <a:off x="1049401" y="3685159"/>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by</a:t>
            </a:r>
            <a:endParaRPr lang="en-US" altLang="zh-CN" sz="2000" dirty="0"/>
          </a:p>
        </p:txBody>
      </p:sp>
      <p:sp>
        <p:nvSpPr>
          <p:cNvPr id="10" name="QB_7_AS.132_1#eff54fca6?vja=1&amp;pid=ee9b9261e&amp;color=0,0,0&amp;vtp=1"/>
          <p:cNvSpPr/>
          <p:nvPr/>
        </p:nvSpPr>
        <p:spPr>
          <a:xfrm>
            <a:off x="722376" y="4160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句意为：2015年到2021年间，中国城镇居民人均可支配收入的年均复合增长率增加了7.2%，食品和饮料行业的年均复合增长率增加了5.3%。结合句意可知，此处表示“增加了”，应用介词by。故填by。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7_BD.133_1#7bdf73050?vja=1&amp;pid=ee9b9261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7_AN.134_1#7bdf73050.blank?vja=1&amp;pid=ee9b9261e&amp;color=0,0,0&amp;vpa=77&amp;vtp=1"/>
          <p:cNvSpPr/>
          <p:nvPr/>
        </p:nvSpPr>
        <p:spPr>
          <a:xfrm>
            <a:off x="1024001" y="858013"/>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4" name="QB_7_AS.135_1#7bdf73050?vja=1&amp;pid=ee9b9261e&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句意见上一题解析。结合句意可知，此处表示特指，应用定冠词，the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figure指代前文的annual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growth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rate。故填the。</a:t>
            </a:r>
            <a:endParaRPr lang="en-US" altLang="zh-CN" sz="2200" dirty="0"/>
          </a:p>
        </p:txBody>
      </p:sp>
      <p:sp>
        <p:nvSpPr>
          <p:cNvPr id="5" name="QB_7_BD.136_1#9c75db2e8?vja=1&amp;pid=ee9b9261e&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7_AN.137_1#9c75db2e8.blank?vja=1&amp;pid=ee9b9261e&amp;color=0,0,0&amp;vpa=78&amp;vtp=1"/>
          <p:cNvSpPr/>
          <p:nvPr/>
        </p:nvSpPr>
        <p:spPr>
          <a:xfrm>
            <a:off x="1036701" y="2059559"/>
            <a:ext cx="844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original</a:t>
            </a:r>
            <a:endParaRPr lang="en-US" altLang="zh-CN" sz="2000" dirty="0"/>
          </a:p>
        </p:txBody>
      </p:sp>
      <p:sp>
        <p:nvSpPr>
          <p:cNvPr id="7" name="QB_7_AS.138_1#9c75db2e8?vja=1&amp;pid=ee9b9261e&amp;color=0,0,0&amp;vtp=1"/>
          <p:cNvSpPr/>
          <p:nvPr/>
        </p:nvSpPr>
        <p:spPr>
          <a:xfrm>
            <a:off x="722376" y="25350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石雪晴（音译）说道：“我们最近的畅销产品是一款与一部著名电视剧联名的原创茶饮。顾客大量涌入只为品尝这款茶饮。时令新鲜果茶饮品，如桃子茶和梅子茶，一直很受顾客青睐。”空处作定语，修饰名词短语te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drink，表示“原创的”，应填形容词original。故填original。</a:t>
            </a:r>
            <a:endParaRPr lang="en-US" altLang="zh-CN" sz="2200" dirty="0"/>
          </a:p>
        </p:txBody>
      </p:sp>
      <p:sp>
        <p:nvSpPr>
          <p:cNvPr id="8" name="QB_7_BD.139_1#18ea4c1fd?vja=1&amp;pid=ee9b9261e&amp;color=0,0,0&amp;vtp=1"/>
          <p:cNvSpPr/>
          <p:nvPr/>
        </p:nvSpPr>
        <p:spPr>
          <a:xfrm>
            <a:off x="722376" y="37105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9" name="QB_7_AN.140_1#18ea4c1fd.blank?vja=1&amp;pid=ee9b9261e&amp;color=0,0,0&amp;vpa=79&amp;vtp=1"/>
          <p:cNvSpPr/>
          <p:nvPr/>
        </p:nvSpPr>
        <p:spPr>
          <a:xfrm>
            <a:off x="1011301" y="3659759"/>
            <a:ext cx="1422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preferred</a:t>
            </a:r>
            <a:endParaRPr lang="en-US" altLang="zh-CN" sz="2000" dirty="0"/>
          </a:p>
        </p:txBody>
      </p:sp>
      <p:sp>
        <p:nvSpPr>
          <p:cNvPr id="10" name="QB_7_AS.141_1#18ea4c1fd?vja=1&amp;pid=ee9b9261e&amp;color=0,0,0&amp;vtp=1"/>
          <p:cNvSpPr/>
          <p:nvPr/>
        </p:nvSpPr>
        <p:spPr>
          <a:xfrm>
            <a:off x="722376" y="41352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句意见上一题解析。此处描述客观情况，应用一般现在时，空处在句中作谓语，动词prefer与主语Seasonal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fresh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fruit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drinks构成被动关系，应用被动语态；主语为复数，助动词用are。故填are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preferred。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7_BD.142_1#6bfde5f6d?vja=1&amp;pid=ee9b9261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143_1#6bfde5f6d.blank?vja=1&amp;pid=ee9b9261e&amp;color=0,0,0&amp;vpa=80&amp;vtp=1"/>
          <p:cNvSpPr/>
          <p:nvPr/>
        </p:nvSpPr>
        <p:spPr>
          <a:xfrm>
            <a:off x="1024001" y="845313"/>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why</a:t>
            </a:r>
            <a:endParaRPr lang="en-US" altLang="zh-CN" sz="2000" dirty="0"/>
          </a:p>
        </p:txBody>
      </p:sp>
      <p:sp>
        <p:nvSpPr>
          <p:cNvPr id="4" name="QB_7_AS.144_1#6bfde5f6d?vja=1&amp;pid=ee9b9261e&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句意为：消费者对同质饮料变得不那么感兴趣了，这就是新型茶和咖啡饮品开始引领消费趋势的原因。根据句意可知，此处表示“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的原因”，故应用连接词why引导表语从句。故填why。</a:t>
            </a:r>
            <a:endParaRPr lang="en-US" altLang="zh-CN" sz="2200" dirty="0"/>
          </a:p>
        </p:txBody>
      </p:sp>
      <p:sp>
        <p:nvSpPr>
          <p:cNvPr id="5" name="QB_7_BD.145_1#6b6d47cb1?vja=1&amp;pid=ee9b9261e&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146_1#6b6d47cb1.blank?vja=1&amp;pid=ee9b9261e&amp;color=0,0,0&amp;vpa=81&amp;vtp=1"/>
          <p:cNvSpPr/>
          <p:nvPr/>
        </p:nvSpPr>
        <p:spPr>
          <a:xfrm>
            <a:off x="1062101" y="2453259"/>
            <a:ext cx="1057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becoming</a:t>
            </a:r>
            <a:endParaRPr lang="en-US" altLang="zh-CN" sz="2000" dirty="0"/>
          </a:p>
        </p:txBody>
      </p:sp>
      <p:sp>
        <p:nvSpPr>
          <p:cNvPr id="7" name="QB_7_AS.147_1#6b6d47cb1?vja=1&amp;pid=ee9b9261e&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随着人们对价格更为敏感，茶饮连锁店在推出新饮品时必须考虑产品多样化和当地市场反馈。分析句子结构可知，空处在with复合结构中作宾补，become与宾语people构成逻辑上的主动关系，故用现在分词形式。故填becom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7_AS.147_2#6b6d47cb1?vja=1&amp;pid=ee9b9261e&amp;color=0,0,0&amp;mp=1&amp;vtp=1&amp;bt=1"/>
          <p:cNvSpPr/>
          <p:nvPr/>
        </p:nvSpPr>
        <p:spPr>
          <a:xfrm>
            <a:off x="722376" y="900000"/>
            <a:ext cx="10753344" cy="2256155"/>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“with+宾语+宾补”复合结构</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with+宾语+介词短语</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with+宾语+不定式</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with+宾语+形容词/副词</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with+宾语+过去分词（宾语与宾补之间为逻辑上的被动关系）</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with+宾语+现在分词（宾语与宾补之间为逻辑上的主动关系）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366aafbf8.fixed?vja=1&amp;pid=c5cd28eae&amp;color=100,146,38&amp;vtp=1"/>
          <p:cNvSpPr/>
          <p:nvPr/>
        </p:nvSpPr>
        <p:spPr>
          <a:xfrm>
            <a:off x="5367528" y="1106424"/>
            <a:ext cx="1453896" cy="795528"/>
          </a:xfrm>
          <a:prstGeom prst="rect">
            <a:avLst/>
          </a:prstGeom>
          <a:noFill/>
          <a:ln/>
        </p:spPr>
        <p:txBody>
          <a:bodyPr wrap="square" lIns="0" tIns="0" rIns="0" bIns="0" rtlCol="0" anchor="ctr"/>
          <a:lstStyle/>
          <a:p>
            <a:pPr algn="ctr">
              <a:lnSpc>
                <a:spcPct val="130000"/>
              </a:lnSpc>
            </a:pPr>
            <a:r>
              <a:rPr lang="en-US" altLang="zh-CN" sz="2000" b="1" i="0" dirty="0">
                <a:solidFill>
                  <a:srgbClr val="649226"/>
                </a:solidFill>
                <a:latin typeface="Times New Roman" pitchFamily="34" charset="0"/>
                <a:ea typeface="微软雅黑" pitchFamily="34" charset="-122"/>
                <a:cs typeface="Times New Roman" pitchFamily="34" charset="-120"/>
              </a:rPr>
              <a:t>选择性必修第四册</a:t>
            </a:r>
            <a:endParaRPr lang="en-US" altLang="zh-CN" sz="2000" dirty="0"/>
          </a:p>
        </p:txBody>
      </p:sp>
      <p:sp>
        <p:nvSpPr>
          <p:cNvPr id="3" name="C_2_BD#366aafbf8.fixed?vja=1&amp;pid=c5cd28eae&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Unit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4</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Everyday</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economics</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B_7_BD.148_1#b80f88984?vja=1&amp;pid=ee9b9261e&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3" name="QB_7_AN.149_1#b80f88984.blank?vja=1&amp;pid=ee9b9261e&amp;color=0,0,0&amp;mp=1&amp;vpa=82&amp;vtp=1"/>
          <p:cNvSpPr/>
          <p:nvPr/>
        </p:nvSpPr>
        <p:spPr>
          <a:xfrm>
            <a:off x="1011301" y="858013"/>
            <a:ext cx="1422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consideration</a:t>
            </a:r>
            <a:endParaRPr lang="en-US" altLang="zh-CN" sz="2000" dirty="0"/>
          </a:p>
        </p:txBody>
      </p:sp>
      <p:sp>
        <p:nvSpPr>
          <p:cNvPr id="4" name="QB_7_AS.150_1#b80f88984?vja=1&amp;pid=ee9b9261e&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句意见上一题解析。take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consideration意为“把</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考虑在内”，为固定短语。故填consideration。</a:t>
            </a:r>
            <a:endParaRPr lang="en-US" altLang="zh-CN" sz="2200" dirty="0"/>
          </a:p>
        </p:txBody>
      </p:sp>
      <p:sp>
        <p:nvSpPr>
          <p:cNvPr id="5" name="QB_7_BD.151_1#b6b313f76?vja=1&amp;pid=ee9b9261e&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152_1#b6b313f76.blank?vja=1&amp;pid=ee9b9261e&amp;color=0,0,0&amp;vpa=83&amp;vtp=1"/>
          <p:cNvSpPr/>
          <p:nvPr/>
        </p:nvSpPr>
        <p:spPr>
          <a:xfrm>
            <a:off x="1189101" y="2084959"/>
            <a:ext cx="930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come</a:t>
            </a:r>
            <a:endParaRPr lang="en-US" altLang="zh-CN" sz="2000" dirty="0"/>
          </a:p>
        </p:txBody>
      </p:sp>
      <p:sp>
        <p:nvSpPr>
          <p:cNvPr id="7" name="QB_7_AS.153_1#b6b313f76?vja=1&amp;pid=ee9b9261e&amp;color=0,0,0&amp;vtp=1"/>
          <p:cNvSpPr/>
          <p:nvPr/>
        </p:nvSpPr>
        <p:spPr>
          <a:xfrm>
            <a:off x="722376" y="2547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句意为：各品牌现在正努力推出创意产品，并提供线上销售以扩大其市场。分析句子结构并结合句意可知，空处应填不定式作目的状语。故填to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C_4#51757eb91.fixed?vja=1&amp;pid=8a3c2699e&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51757eb91.fixed?vja=1&amp;pid=8a3c2699e&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Ⅰ</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Starting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out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Understanding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51757eb91.fixed?vja=1&amp;pid=8a3c2699e&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51757eb91.fixed?vja=1&amp;pid=8a3c2699e&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M_6_BD.154_1#9603d902c?vja=1&amp;pid=10105c793&amp;color=0,0,0&amp;vtp=1&amp;bt=1"/>
          <p:cNvSpPr/>
          <p:nvPr/>
        </p:nvSpPr>
        <p:spPr>
          <a:xfrm>
            <a:off x="722376" y="900000"/>
            <a:ext cx="10753344" cy="5676900"/>
          </a:xfrm>
          <a:prstGeom prst="rect">
            <a:avLst/>
          </a:prstGeom>
          <a:noFill/>
          <a:ln/>
        </p:spPr>
        <p:txBody>
          <a:bodyPr wrap="square" lIns="0" tIns="0" rIns="0" bIns="0" rtlCol="0" anchor="t"/>
          <a:lstStyle/>
          <a:p>
            <a:pPr algn="ctr">
              <a:lnSpc>
                <a:spcPct val="125000"/>
              </a:lnSpc>
            </a:pPr>
            <a:r>
              <a:rPr lang="en-US" altLang="zh-CN" sz="2000" b="1" i="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[湖南常德一中2025高二月考]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McGriff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Half</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Sky</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unfair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countries.She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129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school.</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McGriff.“It’s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uniforms.Yet,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dropout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absenteeism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35%.This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McGriff’s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lives.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entrepreneurship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（创业）</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nonprofit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uniform.After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conducting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McGriff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entrepreneurship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$35,000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funds.Eventually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nonprofit,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Empowered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M_6_BD.154_2#9603d902c?vja=1&amp;pid=10105c793&amp;color=0,0,0&amp;mp=1&amp;vtp=1&amp;bt=1"/>
          <p:cNvSpPr/>
          <p:nvPr/>
        </p:nvSpPr>
        <p:spPr>
          <a:xfrm>
            <a:off x="722376" y="896112"/>
            <a:ext cx="10753344" cy="3771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tailors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girls.But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outgrowing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McGriff’s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tailors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adjusted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accommodating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shapes.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1,500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tutoring,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enrolled,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tutoring.As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consistently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average.“Our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dramatically,”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McGriff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shine.”</a:t>
            </a:r>
            <a:r>
              <a:rPr lang="en-US" altLang="zh-CN" sz="100" b="0" i="0" kern="0" spc="-99900" dirty="0">
                <a:solidFill>
                  <a:srgbClr val="FFFFFF"/>
                </a:solidFill>
                <a:latin typeface="Times New Roman" pitchFamily="34" charset="0"/>
                <a:ea typeface="微软雅黑" pitchFamily="34" charset="-122"/>
                <a:cs typeface="Times New Roman" pitchFamily="34" charset="-120"/>
              </a:rPr>
              <a:t>#1.5</a:t>
            </a:r>
            <a:endParaRPr lang="en-US" altLang="zh-CN" sz="2000" dirty="0"/>
          </a:p>
        </p:txBody>
      </p:sp>
      <p:sp>
        <p:nvSpPr>
          <p:cNvPr id="3" name="QM_6_EX.155_1#9603d902c?vja=1&amp;pid=10105c793&amp;color=0,0,0&amp;vtp=1"/>
          <p:cNvSpPr/>
          <p:nvPr/>
        </p:nvSpPr>
        <p:spPr>
          <a:xfrm>
            <a:off x="722376" y="4712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本文是一篇记叙文，主要讲述了麦格里夫通过创建非营利组织SHE，为多哥贫困家庭的女孩提供免费校服、学费和学习用品等，助力她们获得教育机会并改善学业表现。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BD.156_1#7af8d51d2?vja=1&amp;pid=9603d902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dropout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7_1#7af8d51d2.bracket?vja=1&amp;pid=9603d902c&amp;color=0,0,0&amp;vpa=84&amp;vtp=1"/>
          <p:cNvSpPr/>
          <p:nvPr/>
        </p:nvSpPr>
        <p:spPr>
          <a:xfrm>
            <a:off x="892181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56_2#7af8d51d2.choices?vja=1&amp;pid=9603d902c&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A.Financial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difficulty.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C.Academic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performance.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arrangement.</a:t>
            </a:r>
            <a:endParaRPr lang="en-US" altLang="zh-CN" sz="2000" dirty="0"/>
          </a:p>
        </p:txBody>
      </p:sp>
      <p:sp>
        <p:nvSpPr>
          <p:cNvPr id="5" name="QC_7_AS.158_1#7af8d51d2?vja=1&amp;pid=9603d902c&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细节理解题。根据第二段中的“Additionally,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families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afford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girls’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supplies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uniforms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reduce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dropout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16%”可知，经济困难导致很多家庭负担不起女孩上学的费用，这是导致女孩高辍学率的原因。故选A项。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7_BD.159_1#94a06f67f?vja=1&amp;pid=9603d902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McGriff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nonprofit?(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0_1#94a06f67f.bracket?vja=1&amp;pid=9603d902c&amp;color=0,0,0&amp;vpa=85&amp;vtp=1"/>
          <p:cNvSpPr/>
          <p:nvPr/>
        </p:nvSpPr>
        <p:spPr>
          <a:xfrm>
            <a:off x="5396167"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59_2#94a06f67f.choices?vja=1&amp;pid=9603d902c&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dropout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entrepreneurship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competitions.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unfair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treatment.</a:t>
            </a:r>
            <a:endParaRPr lang="en-US" altLang="zh-CN" sz="2000" dirty="0"/>
          </a:p>
        </p:txBody>
      </p:sp>
      <p:sp>
        <p:nvSpPr>
          <p:cNvPr id="5" name="QC_7_AS.161_1#94a06f67f?vja=1&amp;pid=9603d902c&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细节理解题。根据第三段中的“After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conducting</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presented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education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project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entrepreneurship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competitions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$35,000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funds.Eventually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established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nonprofit,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Style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Empowered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vision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life.”可知，麦格里夫是在赢得创业比赛后成立该非营利组织的。故选C项。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BD.162_1#b6c8263f2?vja=1&amp;pid=9603d902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girls?(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3_1#b6c8263f2.bracket?vja=1&amp;pid=9603d902c&amp;color=0,0,0&amp;vpa=86&amp;vtp=1"/>
          <p:cNvSpPr/>
          <p:nvPr/>
        </p:nvSpPr>
        <p:spPr>
          <a:xfrm>
            <a:off x="695172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62_2#b6c8263f2.choices?vja=1&amp;pid=9603d902c&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tailors.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adjustable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uniforms.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sizes.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budget.</a:t>
            </a:r>
            <a:endParaRPr lang="en-US" altLang="zh-CN" sz="2000" dirty="0"/>
          </a:p>
        </p:txBody>
      </p:sp>
      <p:sp>
        <p:nvSpPr>
          <p:cNvPr id="5" name="QC_7_AS.164_1#b6c8263f2?vja=1&amp;pid=9603d902c&amp;color=0,0,0&amp;vtp=1"/>
          <p:cNvSpPr/>
          <p:nvPr/>
        </p:nvSpPr>
        <p:spPr>
          <a:xfrm>
            <a:off x="722376" y="20778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细节理解题。根据第四段中的“To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address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McGriff’s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designed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innovative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uniform’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adjusted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girl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accommodating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shapes.”可知，SHE通过设计可调节的校服解决了女孩校服不合身的问题。故选B项。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7_BD.165_1#37f818431?vja=1&amp;pid=9603d902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school?(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6_1#37f818431.bracket?vja=1&amp;pid=9603d902c&amp;color=0,0,0&amp;vpa=87&amp;vtp=1"/>
          <p:cNvSpPr/>
          <p:nvPr/>
        </p:nvSpPr>
        <p:spPr>
          <a:xfrm>
            <a:off x="9515793"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65_2#37f818431.choices?vja=1&amp;pid=9603d902c&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a:t>
            </a:r>
            <a:endParaRPr lang="en-US" altLang="zh-CN" sz="2000" dirty="0"/>
          </a:p>
        </p:txBody>
      </p:sp>
      <p:sp>
        <p:nvSpPr>
          <p:cNvPr id="5" name="QC_7_AS.167_1#37f818431?vja=1&amp;pid=9603d902c&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推理判断题。根据最后一段内容，尤其是其中的“As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result,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consistently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average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opportunity,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ine.’”可知，SHE向这些女孩提供免费校服、学费、学习用品、辅导课程等支持，最终使得该组织帮扶的学生考试通过率始终高于全国平均水平，学业表现有所提升。由此可推知，作者提到SHE帮扶的学生的学业表现是为了说明SHE的做法的有效性。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M_6_BD.168_1#c0b2fbced?vja=1&amp;pid=10105c793&amp;color=0,0,0&amp;vtp=1&amp;bt=1"/>
          <p:cNvSpPr/>
          <p:nvPr/>
        </p:nvSpPr>
        <p:spPr>
          <a:xfrm>
            <a:off x="722376" y="900000"/>
            <a:ext cx="10753344" cy="4152202"/>
          </a:xfrm>
          <a:prstGeom prst="rect">
            <a:avLst/>
          </a:prstGeom>
          <a:noFill/>
          <a:ln/>
        </p:spPr>
        <p:txBody>
          <a:bodyPr wrap="square" lIns="0" tIns="0" rIns="0" bIns="0" rtlCol="0" anchor="t"/>
          <a:lstStyle/>
          <a:p>
            <a:pPr algn="ctr">
              <a:lnSpc>
                <a:spcPct val="125000"/>
              </a:lnSpc>
            </a:pPr>
            <a:r>
              <a:rPr lang="en-US" altLang="zh-CN" sz="2000" b="1" i="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[湖北黄石二中2025适应性考试]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fast-paced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urban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recreational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economy.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urban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post-normal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urban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total.On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accounting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total.</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M_6_BD.168_2#c0b2fbced?vja=1&amp;pid=10105c793&amp;color=0,0,0&amp;mp=1&amp;vtp=1&amp;bt=1"/>
          <p:cNvSpPr/>
          <p:nvPr/>
        </p:nvSpPr>
        <p:spPr>
          <a:xfrm>
            <a:off x="722376" y="896112"/>
            <a:ext cx="10753344" cy="4497388"/>
          </a:xfrm>
          <a:prstGeom prst="rect">
            <a:avLst/>
          </a:prstGeom>
          <a:noFill/>
          <a:ln/>
        </p:spPr>
        <p:txBody>
          <a:bodyPr wrap="square" lIns="0" tIns="0" rIns="0" bIns="0" rtlCol="0" anchor="t"/>
          <a:lstStyle/>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measures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relevant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world-class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centres.And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tourists.</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firmly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recreational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facilitate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domestic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demand.Thanks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upgrading,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entertainment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residents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groups.</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6_EX.169_1#c0b2fbced?vja=1&amp;pid=10105c793&amp;color=0,0,0&amp;vtp=1"/>
          <p:cNvSpPr/>
          <p:nvPr/>
        </p:nvSpPr>
        <p:spPr>
          <a:xfrm>
            <a:off x="722376" y="5435536"/>
            <a:ext cx="10753344" cy="727075"/>
          </a:xfrm>
          <a:prstGeom prst="rect">
            <a:avLst/>
          </a:prstGeom>
          <a:noFill/>
          <a:ln/>
        </p:spPr>
        <p:txBody>
          <a:bodyPr wrap="square" lIns="0" tIns="0" rIns="0" bIns="0" rtlCol="0" anchor="t"/>
          <a:lstStyle/>
          <a:p>
            <a:pPr algn="l">
              <a:lnSpc>
                <a:spcPct val="124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本文是一篇说明文，主要介绍夜间经济的构成、各地推动夜间经济的举措以及夜间经济的积极作用。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34678fc08.fixed?vja=1&amp;pid=8a3c2699e&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34678fc08.fixed?vja=1&amp;pid=8a3c2699e&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Ⅰ</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Starting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out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Understanding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34678fc08.fixed?vja=1&amp;pid=8a3c2699e&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34678fc08.fixed?vja=1&amp;pid=8a3c2699e&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BD.170_1#4a635b440?vja=1&amp;pid=c0b2fbce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period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urban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areas?(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71_1#4a635b440.bracket?vja=1&amp;pid=c0b2fbced&amp;color=0,0,0&amp;vpa=88&amp;vtp=1"/>
          <p:cNvSpPr/>
          <p:nvPr/>
        </p:nvSpPr>
        <p:spPr>
          <a:xfrm>
            <a:off x="754386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70_2#4a635b440.choices?vja=1&amp;pid=c0b2fbced&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hours.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hours.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midday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endParaRPr lang="en-US" altLang="zh-CN" sz="2000" dirty="0"/>
          </a:p>
        </p:txBody>
      </p:sp>
      <p:sp>
        <p:nvSpPr>
          <p:cNvPr id="5" name="QC_7_AS.172_1#4a635b440?vja=1&amp;pid=c0b2fbced&amp;color=0,0,0&amp;vtp=1"/>
          <p:cNvSpPr/>
          <p:nvPr/>
        </p:nvSpPr>
        <p:spPr>
          <a:xfrm>
            <a:off x="722376" y="2077847"/>
            <a:ext cx="10753344" cy="1151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细节理解题。根据第二段中的“Data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post-normal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consumption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urban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areas.”可知，城市消费的高峰期是在正常工作时间之后。故选A项。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7_BD.173_1#2b3e0b897?vja=1&amp;pid=c0b2fbce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74_1#2b3e0b897.bracket?vja=1&amp;pid=c0b2fbced&amp;color=0,0,0&amp;vpa=89&amp;vtp=1"/>
          <p:cNvSpPr/>
          <p:nvPr/>
        </p:nvSpPr>
        <p:spPr>
          <a:xfrm>
            <a:off x="56277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73_2#2b3e0b897.choices?vja=1&amp;pid=c0b2fbced&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strategy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abroad.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charm.</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dominated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endParaRPr lang="en-US" altLang="zh-CN" sz="2000" dirty="0"/>
          </a:p>
        </p:txBody>
      </p:sp>
      <p:sp>
        <p:nvSpPr>
          <p:cNvPr id="5" name="QC_7_AS.175_1#2b3e0b897?vja=1&amp;pid=c0b2fbced&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推理判断题。根据第三段中的“Major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abroad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introduced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measures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promote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night-time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economy</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40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foreign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issued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policies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night-time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economy.”可知，国内外的城市都推出多项政策以推动夜间经济的发展，由此可推知，夜间经济在国内外都呈现出不断增长的趋势。故选B项。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7_BD.176_1#8ab0e4629?vja=1&amp;pid=c0b2fbce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upgrading?(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77_1#8ab0e4629.bracket?vja=1&amp;pid=c0b2fbced&amp;color=0,0,0&amp;vpa=90&amp;vtp=1"/>
          <p:cNvSpPr/>
          <p:nvPr/>
        </p:nvSpPr>
        <p:spPr>
          <a:xfrm>
            <a:off x="820426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76_2#8ab0e4629.choices?vja=1&amp;pid=c0b2fbced&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residents’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income.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options.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urban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residents’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p:txBody>
      </p:sp>
      <p:sp>
        <p:nvSpPr>
          <p:cNvPr id="5" name="QC_7_AS.178_1#8ab0e4629?vja=1&amp;pid=c0b2fbced&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细节理解题。根据第四段中的“Thanks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consumption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upgrading,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consumption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sports,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entertainment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tourism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services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continues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increase.”可知，消费升级带来的结果之一是体育服务消费的增长。故选B项。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7_BD.179_1#58e3a4014?vja=1&amp;pid=c0b2fbce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80_1#58e3a4014.bracket?vja=1&amp;pid=c0b2fbced&amp;color=0,0,0&amp;vpa=91&amp;vtp=1"/>
          <p:cNvSpPr/>
          <p:nvPr/>
        </p:nvSpPr>
        <p:spPr>
          <a:xfrm>
            <a:off x="49895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79_2#58e3a4014.choices?vja=1&amp;pid=c0b2fbced&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A.Night-Time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Entertainment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Tourists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Urban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Residents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C.Government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endParaRPr lang="en-US" altLang="zh-CN" sz="2000" dirty="0"/>
          </a:p>
        </p:txBody>
      </p:sp>
      <p:sp>
        <p:nvSpPr>
          <p:cNvPr id="5" name="QC_7_AS.181_1#58e3a4014?vja=1&amp;pid=c0b2fbced&amp;color=0,0,0&amp;vtp=1"/>
          <p:cNvSpPr/>
          <p:nvPr/>
        </p:nvSpPr>
        <p:spPr>
          <a:xfrm>
            <a:off x="722376" y="2839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全文可知，文章第一、二段引出了夜间经济出现的背景、夜间经济的定义及其与城市居民消费之间的关联；第三段介绍了近年来国内外各城市为推动夜间经济发展所采取的具体举措；第四段则指出了夜间经济的多重作用，如推动服务业发展、扩大内需、提供多种消费选择等。由此可知，本文主要围绕夜间经济对消费的促进作用及推动夜间经济发展的举措展开，因此D项（夜间经济有助于促进消费）为文章的最佳标题。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7_AS.181_2#58e3a4014?vja=1&amp;pid=c0b2fbced&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C_7_AS.181_3#58e3a4014?vja=1&amp;pid=c0b2fbced&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152144" y="1384124"/>
            <a:ext cx="9893808" cy="32461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181_4#58e3a4014?vja=1&amp;pid=c0b2fbced&amp;color=0,0,0&amp;mp=1&amp;vtp=1"/>
          <p:cNvSpPr/>
          <p:nvPr/>
        </p:nvSpPr>
        <p:spPr>
          <a:xfrm>
            <a:off x="722376" y="4762324"/>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近年来，国内外各大城市都推出了多项措施来促进夜间经济发展，包括出台相关政策和打造世界级消费中心。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M_6_BD.182_1#eea5771de?vja=1&amp;pid=10104901f&amp;color=0,0,0&amp;vtp=1&amp;bt=1"/>
          <p:cNvSpPr/>
          <p:nvPr/>
        </p:nvSpPr>
        <p:spPr>
          <a:xfrm>
            <a:off x="722376" y="900000"/>
            <a:ext cx="10753344" cy="5676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[山东青岛二中2024高二月考]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Buffet,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arguably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financial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21st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century.1.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climate.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frugal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（节俭的）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purchasing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consumerism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transportation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re-evaluate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priorities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money.2.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flooded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money.For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dentist.3.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necessary.Of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occasionally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sustainable.</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
        <p:nvSpPr>
          <p:cNvPr id="3" name="QM_6_AN.183_1#eea5771de.blank?vja=1&amp;pid=10104901f&amp;color=0,0,0&amp;vpa=92&amp;vtp=1"/>
          <p:cNvSpPr/>
          <p:nvPr/>
        </p:nvSpPr>
        <p:spPr>
          <a:xfrm>
            <a:off x="5837873" y="1623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M_6_AN.184_1#eea5771de.blank?vja=1&amp;pid=10104901f&amp;color=0,0,0&amp;vpa=93&amp;vtp=1"/>
          <p:cNvSpPr/>
          <p:nvPr/>
        </p:nvSpPr>
        <p:spPr>
          <a:xfrm>
            <a:off x="9356154" y="3909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5" name="QM_6_AN.185_1#eea5771de.blank?vja=1&amp;pid=10104901f&amp;color=0,0,0&amp;vpa=94&amp;vtp=1"/>
          <p:cNvSpPr/>
          <p:nvPr/>
        </p:nvSpPr>
        <p:spPr>
          <a:xfrm>
            <a:off x="5896229" y="5052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M_6_BD.186_1#eea5771de?vja=1&amp;pid=10104901f&amp;color=0,0,0&amp;mp=1&amp;vtp=1&amp;bt=1"/>
          <p:cNvSpPr/>
          <p:nvPr/>
        </p:nvSpPr>
        <p:spPr>
          <a:xfrm>
            <a:off x="722376" y="896112"/>
            <a:ext cx="10753344" cy="1485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limited.4.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frugal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chosen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limited-edition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sneakers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100" b="0" i="0" kern="0" spc="-99900">
                <a:solidFill>
                  <a:srgbClr val="FFFFFF"/>
                </a:solidFill>
                <a:latin typeface="Times New Roman" pitchFamily="34" charset="0"/>
                <a:ea typeface="微软雅黑" pitchFamily="34" charset="-122"/>
                <a:cs typeface="Times New Roman" pitchFamily="34" charset="-120"/>
              </a:rPr>
              <a:t>#</a:t>
            </a:r>
            <a:r>
              <a:rPr lang="en-US" altLang="zh-CN" sz="100" b="0" i="0" kern="0" spc="-99900" dirty="0">
                <a:solidFill>
                  <a:srgbClr val="FFFFFF"/>
                </a:solidFill>
                <a:latin typeface="Times New Roman" pitchFamily="34" charset="0"/>
                <a:ea typeface="微软雅黑" pitchFamily="34" charset="-122"/>
                <a:cs typeface="Times New Roman" pitchFamily="34" charset="-120"/>
              </a:rPr>
              <a:t>4</a:t>
            </a:r>
            <a:endParaRPr lang="en-US" altLang="zh-CN" sz="2000" dirty="0"/>
          </a:p>
        </p:txBody>
      </p:sp>
      <p:sp>
        <p:nvSpPr>
          <p:cNvPr id="3" name="QM_6_AN.187_1#eea5771de.blank?vja=1&amp;pid=10104901f&amp;color=0,0,0&amp;mp=1&amp;vpa=95&amp;vtp=1"/>
          <p:cNvSpPr/>
          <p:nvPr/>
        </p:nvSpPr>
        <p:spPr>
          <a:xfrm>
            <a:off x="1739964" y="1239012"/>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6_AN.189_1#eea5771de.blank?vja=1&amp;pid=10104901f&amp;color=0,0,0&amp;mp=1&amp;vpa=96&amp;vtp=1"/>
          <p:cNvSpPr/>
          <p:nvPr/>
        </p:nvSpPr>
        <p:spPr>
          <a:xfrm>
            <a:off x="6943789" y="2001012"/>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5" name="QM_6_BD.188_1#eea5771de?vja=1&amp;pid=10104901f&amp;color=0,0,0&amp;vtp=1"/>
          <p:cNvSpPr/>
          <p:nvPr/>
        </p:nvSpPr>
        <p:spPr>
          <a:xfrm>
            <a:off x="722376" y="2426398"/>
            <a:ext cx="10753344" cy="2628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sustainable.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people.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need.</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prioritise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health.</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frugal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dominant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trend.</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heart.</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humanity.</a:t>
            </a:r>
            <a:r>
              <a:rPr lang="en-US" altLang="zh-CN" sz="100" b="0" i="0" kern="0" spc="-99900" dirty="0">
                <a:solidFill>
                  <a:srgbClr val="FFFFFF"/>
                </a:solidFill>
                <a:latin typeface="Times New Roman" pitchFamily="34" charset="0"/>
                <a:ea typeface="微软雅黑" pitchFamily="34" charset="-122"/>
                <a:cs typeface="Times New Roman" pitchFamily="34" charset="-120"/>
              </a:rPr>
              <a:t>#7</a:t>
            </a:r>
            <a:endParaRPr lang="en-US" altLang="zh-CN" sz="2000" dirty="0"/>
          </a:p>
        </p:txBody>
      </p:sp>
      <p:sp>
        <p:nvSpPr>
          <p:cNvPr id="6" name="QM_6_EX.190_1#eea5771de?vja=1&amp;pid=10104901f&amp;color=0,0,0&amp;vtp=1"/>
          <p:cNvSpPr/>
          <p:nvPr/>
        </p:nvSpPr>
        <p:spPr>
          <a:xfrm>
            <a:off x="722376" y="5063807"/>
            <a:ext cx="11042650"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本文是一篇说明文。文章主要介绍了在当前经济环境下节俭再次成为一种主流趋势。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B_7_BD.191_1#7eadb5436?vja=1&amp;pid=eea5771d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92_1#7eadb5436.blank?vja=1&amp;pid=eea5771de&amp;color=0,0,0&amp;vpa=97&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7_AS.193_1#7eadb5436?vja=1&amp;pid=eea5771de&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给出了沃伦·巴菲特关于消费的一条建议，即不要买自己不需要的东西，设空处应与这条建议有关，再结合下文可知，本文介绍了节俭再度成为主流趋势，故设空处应提到很多人赞同巴菲特的建议。F项（如今，许多年轻人似乎将这些话牢记在心）承上启下，符合语境。故选F项。</a:t>
            </a:r>
            <a:endParaRPr lang="en-US" altLang="zh-CN" sz="2200" dirty="0"/>
          </a:p>
        </p:txBody>
      </p:sp>
      <p:sp>
        <p:nvSpPr>
          <p:cNvPr id="5" name="QB_7_BD.194_1#25e3c3012?vja=1&amp;pid=eea5771de&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95_1#25e3c3012.blank?vja=1&amp;pid=eea5771de&amp;color=0,0,0&amp;vpa=98&amp;vtp=1"/>
          <p:cNvSpPr/>
          <p:nvPr/>
        </p:nvSpPr>
        <p:spPr>
          <a:xfrm>
            <a:off x="1036701" y="2465959"/>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7" name="QB_7_AS.196_1#25e3c3012?vja=1&amp;pid=eea5771de&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上文说明了人们在消费时重新评估究竟最需要买哪些东西的社会原因。E项（节俭再次成为一种主流趋势就不足为奇了）指出了人们在消费时进行更审慎的考虑所带来的结果，承接上文，符合语境。故选E项。</a:t>
            </a:r>
            <a:endParaRPr lang="en-US" altLang="zh-CN" sz="2200" dirty="0"/>
          </a:p>
        </p:txBody>
      </p:sp>
      <p:sp>
        <p:nvSpPr>
          <p:cNvPr id="8" name="QB_7_BD.197_1#b8aa52de2?vja=1&amp;pid=eea5771de&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7_AN.198_1#b8aa52de2.blank?vja=1&amp;pid=eea5771de&amp;color=0,0,0&amp;vpa=99&amp;vtp=1"/>
          <p:cNvSpPr/>
          <p:nvPr/>
        </p:nvSpPr>
        <p:spPr>
          <a:xfrm>
            <a:off x="1024001" y="4078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B_7_AS.199_1#b8aa52de2?vja=1&amp;pid=eea5771de&amp;color=0,0,0&amp;vtp=1"/>
          <p:cNvSpPr/>
          <p:nvPr/>
        </p:nvSpPr>
        <p:spPr>
          <a:xfrm>
            <a:off x="722376" y="4541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clothes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second-hand,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visit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dentist.”可知，消费的时候要优先考虑与健康相关的事项。D项（优先考虑直接影响你健康的商品和服务是明智的）符合语境。故选D项。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B_7_BD.200_1#7ed4d314e?vja=1&amp;pid=eea5771d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201_1#7ed4d314e.blank?vja=1&amp;pid=eea5771de&amp;color=0,0,0&amp;vpa=100&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7_AS.202_1#7ed4d314e?vja=1&amp;pid=eea5771de&amp;color=0,0,0&amp;vtp=1"/>
          <p:cNvSpPr/>
          <p:nvPr/>
        </p:nvSpPr>
        <p:spPr>
          <a:xfrm>
            <a:off x="722376" y="1315847"/>
            <a:ext cx="10753344" cy="1528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根据上文“Hopefully,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point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resources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earth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indeed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limited.”可知，地球上的资源其实是有限的；结合空后的As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result可知，设空处应承接上文，继续阐述为什么要节俭，A项（在这个星球上，一个不断增长的模式决不是可持续的）符合语境，选项中的this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planet和上文的on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earth相呼应。故选A项。</a:t>
            </a:r>
            <a:endParaRPr lang="en-US" altLang="zh-CN" sz="2200" dirty="0"/>
          </a:p>
        </p:txBody>
      </p:sp>
      <p:sp>
        <p:nvSpPr>
          <p:cNvPr id="5" name="QB_7_BD.203_1#f9a8ae052?vja=1&amp;pid=eea5771de&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204_1#f9a8ae052.blank?vja=1&amp;pid=eea5771de&amp;color=0,0,0&amp;vpa=101&amp;vtp=1"/>
          <p:cNvSpPr/>
          <p:nvPr/>
        </p:nvSpPr>
        <p:spPr>
          <a:xfrm>
            <a:off x="1024001" y="28342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7" name="QB_7_AS.205_1#f9a8ae052?vja=1&amp;pid=eea5771de&amp;color=0,0,0&amp;vtp=1"/>
          <p:cNvSpPr/>
          <p:nvPr/>
        </p:nvSpPr>
        <p:spPr>
          <a:xfrm>
            <a:off x="722376" y="3297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result,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choice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limited-edition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sneakers?”提出问题，让人们反思自己有没有为了买一双限量版运动鞋而攒钱。G项（如果有的话，那你该开始为自己和全人类作出改变了）承接上文，呼吁人们采取行动，符合语境。故选G项。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C_4#6ce2654d2.fixed?vja=1&amp;pid=1ea1865d3&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6ce2654d2.fixed?vja=1&amp;pid=1ea1865d3&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Ⅱ</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Using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language—Presenting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6ce2654d2.fixed?vja=1&amp;pid=1ea1865d3&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6ce2654d2.fixed?vja=1&amp;pid=1ea1865d3&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P_6_BD#6bf32da00?vja=1&amp;pid=e3984d6f9&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moment,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delivery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drones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mainly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used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military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action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disaster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relief,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like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（distribute）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medicines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during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emergencies.</a:t>
            </a:r>
            <a:endParaRPr lang="en-US" altLang="zh-CN" sz="2000" dirty="0"/>
          </a:p>
        </p:txBody>
      </p:sp>
      <p:sp>
        <p:nvSpPr>
          <p:cNvPr id="4" name="QB_6_AN.2_1#6bf32da00.blank?vja=1&amp;pid=e3984d6f9&amp;color=0,0,0&amp;vpa=1&amp;vtp=1"/>
          <p:cNvSpPr/>
          <p:nvPr/>
        </p:nvSpPr>
        <p:spPr>
          <a:xfrm>
            <a:off x="782701" y="1620012"/>
            <a:ext cx="1223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distribution</a:t>
            </a:r>
            <a:endParaRPr lang="en-US" altLang="zh-CN" sz="2000" dirty="0"/>
          </a:p>
        </p:txBody>
      </p:sp>
      <p:sp>
        <p:nvSpPr>
          <p:cNvPr id="5" name="QB_6_AS.3_1#0cad5839b?vja=1&amp;pid=e3984d6f9&amp;color=0,0,0&amp;vtp=1"/>
          <p:cNvSpPr/>
          <p:nvPr/>
        </p:nvSpPr>
        <p:spPr>
          <a:xfrm>
            <a:off x="722376" y="2077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目前，运输无人机主要用于军事行动和救灾，比如在紧急情况下分发药品。根据空前的定冠词the和空后的of可知，此处应用distribute的名词形式distribution作宾语，distribution在此表抽象概念，为不可数名词。故填distribution。</a:t>
            </a:r>
            <a:endParaRPr lang="en-US" altLang="zh-CN" sz="2200" dirty="0"/>
          </a:p>
        </p:txBody>
      </p:sp>
      <p:sp>
        <p:nvSpPr>
          <p:cNvPr id="6" name="QB_6_BD.4_1#12c683a26?vja=1&amp;pid=e3984d6f9&amp;color=0,0,0&amp;vtp=1"/>
          <p:cNvSpPr/>
          <p:nvPr/>
        </p:nvSpPr>
        <p:spPr>
          <a:xfrm>
            <a:off x="722376" y="3266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inserted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seedlings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endParaRPr lang="en-US" altLang="zh-CN" sz="2000" dirty="0"/>
          </a:p>
        </p:txBody>
      </p:sp>
      <p:sp>
        <p:nvSpPr>
          <p:cNvPr id="7" name="QB_6_AN.5_1#12c683a26.blank?vja=1&amp;pid=e3984d6f9&amp;color=0,0,0&amp;vpa=2&amp;vtp=1"/>
          <p:cNvSpPr/>
          <p:nvPr/>
        </p:nvSpPr>
        <p:spPr>
          <a:xfrm>
            <a:off x="3719576" y="3215259"/>
            <a:ext cx="973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guidance</a:t>
            </a:r>
            <a:endParaRPr lang="en-US" altLang="zh-CN" sz="2000" dirty="0"/>
          </a:p>
        </p:txBody>
      </p:sp>
      <p:sp>
        <p:nvSpPr>
          <p:cNvPr id="8" name="QB_6_AS.6_1#12c683a26?vja=1&amp;pid=e3984d6f9&amp;color=0,0,0&amp;vtp=1"/>
          <p:cNvSpPr/>
          <p:nvPr/>
        </p:nvSpPr>
        <p:spPr>
          <a:xfrm>
            <a:off x="722376" y="3690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句意为：在专业人员的指导下，我们把幼苗插进肥沃的土壤里。设空处作宾语，其前有名词所有格professionals’修饰，应用名词;under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guidance为固定搭配，意为“在某人的指导下”。故填guidance。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P_6_BD#5b3d56a00?vja=1&amp;pid=d2eb3780e&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1.Sometimes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opinions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（subject）,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better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think</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twice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before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make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decision.</a:t>
            </a:r>
            <a:endParaRPr lang="en-US" altLang="zh-CN" sz="2000" dirty="0"/>
          </a:p>
        </p:txBody>
      </p:sp>
      <p:sp>
        <p:nvSpPr>
          <p:cNvPr id="4" name="QB_6_AN.207_1#5b3d56a00.blank?vja=1&amp;pid=d2eb3780e&amp;color=0,0,0&amp;vpa=102&amp;vtp=1"/>
          <p:cNvSpPr/>
          <p:nvPr/>
        </p:nvSpPr>
        <p:spPr>
          <a:xfrm>
            <a:off x="4309682" y="1239012"/>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subjective</a:t>
            </a:r>
            <a:endParaRPr lang="en-US" altLang="zh-CN" sz="2000" dirty="0"/>
          </a:p>
        </p:txBody>
      </p:sp>
      <p:sp>
        <p:nvSpPr>
          <p:cNvPr id="5" name="QB_6_AS.208_1#c9ee6d07e?vja=1&amp;pid=d2eb3780e&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句意为：有时候我们的观点带有主观性，因此，我们在作决定之前最好多加考虑。设空处在句中作表语，应用形容词，表示“主观的”。故填subjective。</a:t>
            </a:r>
            <a:endParaRPr lang="en-US" altLang="zh-CN" sz="2200" dirty="0"/>
          </a:p>
        </p:txBody>
      </p:sp>
      <p:sp>
        <p:nvSpPr>
          <p:cNvPr id="6" name="QB_6_BD.209_1#322fea8c5?vja=1&amp;pid=d2eb3780e&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2.Hybrid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crops.</a:t>
            </a:r>
            <a:endParaRPr lang="en-US" altLang="zh-CN" sz="2000" dirty="0"/>
          </a:p>
        </p:txBody>
      </p:sp>
      <p:sp>
        <p:nvSpPr>
          <p:cNvPr id="7" name="QB_6_AN.210_1#322fea8c5.blank?vja=1&amp;pid=d2eb3780e&amp;color=0,0,0&amp;vpa=103&amp;vtp=1"/>
          <p:cNvSpPr/>
          <p:nvPr/>
        </p:nvSpPr>
        <p:spPr>
          <a:xfrm>
            <a:off x="5916676" y="2846959"/>
            <a:ext cx="1366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conventional</a:t>
            </a:r>
            <a:endParaRPr lang="en-US" altLang="zh-CN" sz="2000" dirty="0"/>
          </a:p>
        </p:txBody>
      </p:sp>
      <p:sp>
        <p:nvSpPr>
          <p:cNvPr id="8" name="QB_6_AS.211_1#322fea8c5?vja=1&amp;pid=d2eb3780e&amp;color=0,0,0&amp;vtp=1"/>
          <p:cNvSpPr/>
          <p:nvPr/>
        </p:nvSpPr>
        <p:spPr>
          <a:xfrm>
            <a:off x="722376" y="3309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句意为：杂交水稻能达到比传统作物更高的产量。设空处修饰名词crops,作定语，应用形容词，故填conventional。</a:t>
            </a:r>
            <a:endParaRPr lang="en-US" altLang="zh-CN" sz="2200" dirty="0"/>
          </a:p>
        </p:txBody>
      </p:sp>
      <p:sp>
        <p:nvSpPr>
          <p:cNvPr id="9" name="QB_6_BD.212_1#a013625a3?vja=1&amp;pid=d2eb3780e&amp;color=0,0,0&amp;vtp=1"/>
          <p:cNvSpPr/>
          <p:nvPr/>
        </p:nvSpPr>
        <p:spPr>
          <a:xfrm>
            <a:off x="722376" y="4119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security.</a:t>
            </a:r>
            <a:endParaRPr lang="en-US" altLang="zh-CN" sz="2000" dirty="0"/>
          </a:p>
        </p:txBody>
      </p:sp>
      <p:sp>
        <p:nvSpPr>
          <p:cNvPr id="10" name="QB_6_AN.213_1#a013625a3.blank?vja=1&amp;pid=d2eb3780e&amp;color=0,0,0&amp;vpa=104&amp;vtp=1"/>
          <p:cNvSpPr/>
          <p:nvPr/>
        </p:nvSpPr>
        <p:spPr>
          <a:xfrm>
            <a:off x="2416239" y="4462145"/>
            <a:ext cx="942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financial</a:t>
            </a:r>
            <a:endParaRPr lang="en-US" altLang="zh-CN" sz="2000" dirty="0"/>
          </a:p>
        </p:txBody>
      </p:sp>
      <p:sp>
        <p:nvSpPr>
          <p:cNvPr id="11" name="QB_6_AS.214_1#a013625a3?vja=1&amp;pid=d2eb3780e&amp;color=0,0,0&amp;vtp=1"/>
          <p:cNvSpPr/>
          <p:nvPr/>
        </p:nvSpPr>
        <p:spPr>
          <a:xfrm>
            <a:off x="722376" y="4922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句意为：多想想我们将来会成为什么样的人对我们的健康、幸福和经济安全都有深远的影响。空处应用形容词作定语，修饰名词security，finance的形容词是financial，意为“金融的；财政的”。故填financial。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B_6_BD.215_1#4a2a29eaa?vja=1&amp;pid=d2eb3780e&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equipped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（automatic）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endParaRPr lang="en-US" altLang="zh-CN" sz="2000" dirty="0"/>
          </a:p>
        </p:txBody>
      </p:sp>
      <p:sp>
        <p:nvSpPr>
          <p:cNvPr id="3" name="QB_6_AN.216_1#4a2a29eaa.blank?vja=1&amp;pid=d2eb3780e&amp;color=0,0,0&amp;vpa=105&amp;vtp=1"/>
          <p:cNvSpPr/>
          <p:nvPr/>
        </p:nvSpPr>
        <p:spPr>
          <a:xfrm>
            <a:off x="6538786" y="845313"/>
            <a:ext cx="14351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automatically</a:t>
            </a:r>
            <a:endParaRPr lang="en-US" altLang="zh-CN" sz="2000" dirty="0"/>
          </a:p>
        </p:txBody>
      </p:sp>
      <p:sp>
        <p:nvSpPr>
          <p:cNvPr id="4" name="QB_6_AS.217_1#4a2a29eaa?vja=1&amp;pid=d2eb3780e&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句意为：它配备有一双3D眼睛，可以通过人工智能技术自动识别嫩茶叶。设空处作状语，修饰动词identify，应用副词。故填automatically。</a:t>
            </a:r>
            <a:endParaRPr lang="en-US" altLang="zh-CN" sz="2200" dirty="0"/>
          </a:p>
        </p:txBody>
      </p:sp>
      <p:sp>
        <p:nvSpPr>
          <p:cNvPr id="5" name="QB_6_BD.218_1#32530fe18?vja=1&amp;pid=d2eb3780e&amp;color=0,0,0&amp;vtp=1"/>
          <p:cNvSpPr/>
          <p:nvPr/>
        </p:nvSpPr>
        <p:spPr>
          <a:xfrm>
            <a:off x="722376" y="25063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saddle,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play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（sorrow）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melodies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instrument.</a:t>
            </a:r>
            <a:endParaRPr lang="en-US" altLang="zh-CN" sz="2000" dirty="0"/>
          </a:p>
        </p:txBody>
      </p:sp>
      <p:sp>
        <p:nvSpPr>
          <p:cNvPr id="6" name="QB_6_AN.219_1#32530fe18.blank?vja=1&amp;pid=d2eb3780e&amp;color=0,0,0&amp;vpa=106&amp;vtp=1"/>
          <p:cNvSpPr/>
          <p:nvPr/>
        </p:nvSpPr>
        <p:spPr>
          <a:xfrm>
            <a:off x="6259259" y="2468245"/>
            <a:ext cx="1042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sorrowful</a:t>
            </a:r>
            <a:endParaRPr lang="en-US" altLang="zh-CN" sz="2000" dirty="0"/>
          </a:p>
        </p:txBody>
      </p:sp>
      <p:sp>
        <p:nvSpPr>
          <p:cNvPr id="7" name="QB_6_AS.220_1#32530fe18?vja=1&amp;pid=d2eb3780e&amp;color=0,0,0&amp;vtp=1"/>
          <p:cNvSpPr/>
          <p:nvPr/>
        </p:nvSpPr>
        <p:spPr>
          <a:xfrm>
            <a:off x="722376" y="33191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句意为：当她坐在马鞍上时，她开始用一种弦乐器演奏悲伤的曲子。设空处修饰名词melodies，表示“悲伤的”，应用形容词sorrowful。故填sorrowful。</a:t>
            </a:r>
            <a:endParaRPr lang="en-US" altLang="zh-CN" sz="2200" dirty="0"/>
          </a:p>
        </p:txBody>
      </p:sp>
      <p:sp>
        <p:nvSpPr>
          <p:cNvPr id="8" name="QB_6_BD.221_1#929cb80fd?vja=1&amp;pid=d2eb3780e&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chosen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superior</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candidates.</a:t>
            </a:r>
            <a:endParaRPr lang="en-US" altLang="zh-CN" sz="2000" dirty="0"/>
          </a:p>
        </p:txBody>
      </p:sp>
      <p:sp>
        <p:nvSpPr>
          <p:cNvPr id="9" name="QB_6_AN.222_1#929cb80fd.blank?vja=1&amp;pid=d2eb3780e&amp;color=0,0,0&amp;vpa=107&amp;vtp=1"/>
          <p:cNvSpPr/>
          <p:nvPr/>
        </p:nvSpPr>
        <p:spPr>
          <a:xfrm>
            <a:off x="7007289" y="40788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0" name="QB_6_AS.223_1#929cb80fd?vja=1&amp;pid=d2eb3780e&amp;color=0,0,0&amp;vtp=1"/>
          <p:cNvSpPr/>
          <p:nvPr/>
        </p:nvSpPr>
        <p:spPr>
          <a:xfrm>
            <a:off x="722376" y="4541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句意为：她被选中负责这项工作是因为她比其他候选人优秀。be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superior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意为“比</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占优势/更胜一筹”，为固定搭配。故填to。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4_1#328e80fd7?vja=1&amp;pid=d2eb3780e&amp;color=0,0,0&amp;vtp=1">
            <a:extLst>
              <a:ext uri="{FF2B5EF4-FFF2-40B4-BE49-F238E27FC236}">
                <a16:creationId xmlns:a16="http://schemas.microsoft.com/office/drawing/2014/main" id="{76A6E5FE-A4BE-1443-5485-8326772B8501}"/>
              </a:ext>
            </a:extLst>
          </p:cNvPr>
          <p:cNvSpPr/>
          <p:nvPr/>
        </p:nvSpPr>
        <p:spPr>
          <a:xfrm>
            <a:off x="722376" y="9000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expense.</a:t>
            </a:r>
            <a:endParaRPr lang="en-US" altLang="zh-CN" sz="2000" dirty="0"/>
          </a:p>
        </p:txBody>
      </p:sp>
      <p:sp>
        <p:nvSpPr>
          <p:cNvPr id="3" name="QB_6_AS.226_1#328e80fd7?vja=1&amp;pid=d2eb3780e&amp;color=0,0,0&amp;vtp=1">
            <a:extLst>
              <a:ext uri="{FF2B5EF4-FFF2-40B4-BE49-F238E27FC236}">
                <a16:creationId xmlns:a16="http://schemas.microsoft.com/office/drawing/2014/main" id="{9F1B086B-B958-78A4-EAE0-1470A2F9C97B}"/>
              </a:ext>
            </a:extLst>
          </p:cNvPr>
          <p:cNvSpPr/>
          <p:nvPr/>
        </p:nvSpPr>
        <p:spPr>
          <a:xfrm>
            <a:off x="722376" y="13285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句意为：如果这台打印机在第一年内出故障了，我们将付费修理。at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expense为固定搭配，意为“由某人付费”,故填at。</a:t>
            </a:r>
            <a:endParaRPr lang="en-US" altLang="zh-CN" sz="2200" dirty="0"/>
          </a:p>
        </p:txBody>
      </p:sp>
      <p:sp>
        <p:nvSpPr>
          <p:cNvPr id="4" name="QB_6_AN.225_1#328e80fd7.blank?vja=1&amp;pid=d2eb3780e&amp;color=0,0,0&amp;vpa=108&amp;vtp=1">
            <a:extLst>
              <a:ext uri="{FF2B5EF4-FFF2-40B4-BE49-F238E27FC236}">
                <a16:creationId xmlns:a16="http://schemas.microsoft.com/office/drawing/2014/main" id="{E43A13DC-448C-210D-30D8-C9B5ABDA1E4D}"/>
              </a:ext>
            </a:extLst>
          </p:cNvPr>
          <p:cNvSpPr/>
          <p:nvPr/>
        </p:nvSpPr>
        <p:spPr>
          <a:xfrm>
            <a:off x="8265541" y="861900"/>
            <a:ext cx="239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a:t>
            </a:r>
            <a:endParaRPr lang="en-US" altLang="zh-CN" sz="2000" dirty="0"/>
          </a:p>
        </p:txBody>
      </p:sp>
      <p:sp>
        <p:nvSpPr>
          <p:cNvPr id="5" name="QB_6_BD.227_1#087384084?vja=1&amp;pid=d2eb3780e&amp;color=0,0,0&amp;vtp=1&amp;bt=1"/>
          <p:cNvSpPr/>
          <p:nvPr/>
        </p:nvSpPr>
        <p:spPr>
          <a:xfrm>
            <a:off x="722376" y="2179496"/>
            <a:ext cx="10918825"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interfere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i="0" dirty="0">
                <a:solidFill>
                  <a:srgbClr val="000000"/>
                </a:solidFill>
                <a:latin typeface="SimSun" pitchFamily="34" charset="0"/>
                <a:ea typeface="SimSun" pitchFamily="34" charset="-122"/>
                <a:cs typeface="SimSun" pitchFamily="34" charset="-120"/>
              </a:rPr>
              <a:t>_____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endParaRPr lang="en-US" altLang="zh-CN" sz="2000" dirty="0"/>
          </a:p>
        </p:txBody>
      </p:sp>
      <p:sp>
        <p:nvSpPr>
          <p:cNvPr id="6" name="QB_6_AN.228_1#087384084.blank?vja=1&amp;pid=d2eb3780e&amp;color=0,0,0&amp;vpa=109&amp;vtp=1"/>
          <p:cNvSpPr/>
          <p:nvPr/>
        </p:nvSpPr>
        <p:spPr>
          <a:xfrm>
            <a:off x="4984560" y="2141396"/>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7" name="QB_6_AS.229_1#087384084?vja=1&amp;pid=d2eb3780e&amp;color=0,0,0&amp;vtp=1"/>
          <p:cNvSpPr/>
          <p:nvPr/>
        </p:nvSpPr>
        <p:spPr>
          <a:xfrm>
            <a:off x="722376" y="2599230"/>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句意为：花太多的时间在（电子）屏幕上会干扰孩子关注任务和对任务保持兴趣的能力。interfere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sth为固定搭配，意为“妨碍或干扰某事物”。故填with。</a:t>
            </a:r>
            <a:endParaRPr lang="en-US" altLang="zh-CN" sz="2200" dirty="0"/>
          </a:p>
        </p:txBody>
      </p:sp>
      <p:sp>
        <p:nvSpPr>
          <p:cNvPr id="8" name="QB_6_BD.230_1#b6df9e072?vja=1&amp;pid=d2eb3780e&amp;color=0,0,0&amp;vtp=1"/>
          <p:cNvSpPr/>
          <p:nvPr/>
        </p:nvSpPr>
        <p:spPr>
          <a:xfrm>
            <a:off x="722376" y="3399330"/>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response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p:txBody>
      </p:sp>
      <p:sp>
        <p:nvSpPr>
          <p:cNvPr id="9" name="QB_6_AN.231_1#b6df9e072.blank?vja=1&amp;pid=d2eb3780e&amp;color=0,0,0&amp;vpa=110&amp;vtp=1"/>
          <p:cNvSpPr/>
          <p:nvPr/>
        </p:nvSpPr>
        <p:spPr>
          <a:xfrm>
            <a:off x="4099306" y="336123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0" name="QB_6_AS.232_1#b6df9e072?vja=1&amp;pid=d2eb3780e&amp;color=0,0,0&amp;vtp=1"/>
          <p:cNvSpPr/>
          <p:nvPr/>
        </p:nvSpPr>
        <p:spPr>
          <a:xfrm>
            <a:off x="722376" y="4208828"/>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句意为：压力是一种对那些使人们感到担心或打破他们生活平衡的事情的正常反应。（a）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为固定短语，意为“对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的反应”。故填to。</a:t>
            </a:r>
            <a:endParaRPr lang="en-US" altLang="zh-CN" sz="2200" dirty="0"/>
          </a:p>
        </p:txBody>
      </p:sp>
    </p:spTree>
    <p:extLst>
      <p:ext uri="{BB962C8B-B14F-4D97-AF65-F5344CB8AC3E}">
        <p14:creationId xmlns:p14="http://schemas.microsoft.com/office/powerpoint/2010/main" val="10586988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8" name="QB_6_BD.233_1#f1a0ee068?vja=1&amp;pid=d2eb3780e&amp;color=0,0,0&amp;vtp=1"/>
          <p:cNvSpPr/>
          <p:nvPr/>
        </p:nvSpPr>
        <p:spPr>
          <a:xfrm>
            <a:off x="722376" y="1071912"/>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experience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（accumulate）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ultimately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a:t>
            </a:r>
            <a:endParaRPr lang="en-US" altLang="zh-CN" sz="2000" dirty="0"/>
          </a:p>
        </p:txBody>
      </p:sp>
      <p:sp>
        <p:nvSpPr>
          <p:cNvPr id="9" name="QB_6_AN.234_1#f1a0ee068.blank?vja=1&amp;pid=d2eb3780e&amp;color=0,0,0&amp;vpa=111&amp;vtp=1"/>
          <p:cNvSpPr/>
          <p:nvPr/>
        </p:nvSpPr>
        <p:spPr>
          <a:xfrm>
            <a:off x="3426270" y="1033812"/>
            <a:ext cx="1338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accumulated</a:t>
            </a:r>
            <a:endParaRPr lang="en-US" altLang="zh-CN" sz="2000" dirty="0"/>
          </a:p>
        </p:txBody>
      </p:sp>
      <p:sp>
        <p:nvSpPr>
          <p:cNvPr id="10" name="QB_6_AS.235_1#f1a0ee068?vja=1&amp;pid=d2eb3780e&amp;color=0,0,0&amp;vtp=1"/>
          <p:cNvSpPr/>
          <p:nvPr/>
        </p:nvSpPr>
        <p:spPr>
          <a:xfrm>
            <a:off x="722376" y="1884712"/>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句意为：凭借多年积累的经验，他最终克服了困难，实现了目标。此处为“with+宾语+宾补”复合结构，experience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和accumulate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之间为逻辑上的被动关系，指“经验被积累”，因此，应用过去分词作宾补。故填</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accumulated。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bg/>
                                          </p:spTgt>
                                        </p:tgtEl>
                                        <p:attrNameLst>
                                          <p:attrName>style.visibility</p:attrName>
                                        </p:attrNameLst>
                                      </p:cBhvr>
                                      <p:to>
                                        <p:strVal val="visible"/>
                                      </p:to>
                                    </p:set>
                                    <p:animEffect transition="in" filter="fade">
                                      <p:cBhvr>
                                        <p:cTn id="15" dur="500"/>
                                        <p:tgtEl>
                                          <p:spTgt spid="10">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fade">
                                      <p:cBhvr>
                                        <p:cTn id="18"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nimBg="1"/>
      <p:bldP spid="10"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P_6_BD#db52b9242?vja=1&amp;pid=8c6296161&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1.汤姆在医生赶到时已经好多了，这对于孩子来说是常见的情况。</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 ___ ______ ____ 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children,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Tom</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better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time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doctor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arrived.</a:t>
            </a:r>
            <a:endParaRPr lang="en-US" altLang="zh-CN" sz="2000" dirty="0"/>
          </a:p>
        </p:txBody>
      </p:sp>
      <p:sp>
        <p:nvSpPr>
          <p:cNvPr id="4" name="QB_6_AN.237_1#db52b9242.blank?vja=1&amp;pid=8c6296161&amp;color=0,0,0&amp;vpa=112&amp;vtp=1"/>
          <p:cNvSpPr/>
          <p:nvPr/>
        </p:nvSpPr>
        <p:spPr>
          <a:xfrm>
            <a:off x="782701" y="1620012"/>
            <a:ext cx="339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5" name="QB_6_AN.238_1#db52b9242.blank?vja=1&amp;pid=8c6296161&amp;color=0,0,0&amp;vpa=113&amp;vtp=1"/>
          <p:cNvSpPr/>
          <p:nvPr/>
        </p:nvSpPr>
        <p:spPr>
          <a:xfrm>
            <a:off x="1417701" y="1620012"/>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6" name="QB_6_AN.239_1#db52b9242.blank?vja=1&amp;pid=8c6296161&amp;color=0,0,0&amp;vpa=114&amp;vtp=1"/>
          <p:cNvSpPr/>
          <p:nvPr/>
        </p:nvSpPr>
        <p:spPr>
          <a:xfrm>
            <a:off x="1938401" y="1620012"/>
            <a:ext cx="577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often</a:t>
            </a:r>
            <a:endParaRPr lang="en-US" altLang="zh-CN" sz="2000" dirty="0"/>
          </a:p>
        </p:txBody>
      </p:sp>
      <p:sp>
        <p:nvSpPr>
          <p:cNvPr id="7" name="QB_6_AN.240_1#db52b9242.blank?vja=1&amp;pid=8c6296161&amp;color=0,0,0&amp;vpa=115&amp;vtp=1"/>
          <p:cNvSpPr/>
          <p:nvPr/>
        </p:nvSpPr>
        <p:spPr>
          <a:xfrm>
            <a:off x="2802001" y="1620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8" name="QB_6_AN.241_1#db52b9242.blank?vja=1&amp;pid=8c6296161&amp;color=0,0,0&amp;vpa=116&amp;vtp=1"/>
          <p:cNvSpPr/>
          <p:nvPr/>
        </p:nvSpPr>
        <p:spPr>
          <a:xfrm>
            <a:off x="3437001" y="1620012"/>
            <a:ext cx="493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case</a:t>
            </a:r>
            <a:endParaRPr lang="en-US" altLang="zh-CN" sz="2000" dirty="0"/>
          </a:p>
        </p:txBody>
      </p:sp>
      <p:sp>
        <p:nvSpPr>
          <p:cNvPr id="9" name="QB_6_AS.242_1#c34c3b9c8?vja=1&amp;pid=8c6296161&amp;color=0,0,0&amp;vtp=1"/>
          <p:cNvSpPr/>
          <p:nvPr/>
        </p:nvSpPr>
        <p:spPr>
          <a:xfrm>
            <a:off x="722376" y="2036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意为“这是常有的事”。</a:t>
            </a:r>
            <a:endParaRPr lang="en-US" altLang="zh-CN" sz="2200" dirty="0"/>
          </a:p>
        </p:txBody>
      </p:sp>
      <p:sp>
        <p:nvSpPr>
          <p:cNvPr id="10" name="QB_6_BD.243_1#e07d73a5e?vja=1&amp;pid=8c6296161&amp;color=0,0,0&amp;vtp=1"/>
          <p:cNvSpPr/>
          <p:nvPr/>
        </p:nvSpPr>
        <p:spPr>
          <a:xfrm>
            <a:off x="722376" y="2429065"/>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2.从现在开始，作为一名受父母资助的学生，我将做到量入为出。（end）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I’ll</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financially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endParaRPr lang="en-US" altLang="zh-CN" sz="2000" dirty="0"/>
          </a:p>
        </p:txBody>
      </p:sp>
      <p:sp>
        <p:nvSpPr>
          <p:cNvPr id="11" name="QB_6_AN.244_1#e07d73a5e.blank?vja=1&amp;pid=8c6296161&amp;color=0,0,0&amp;vpa=117&amp;vtp=1"/>
          <p:cNvSpPr/>
          <p:nvPr/>
        </p:nvSpPr>
        <p:spPr>
          <a:xfrm>
            <a:off x="2903601" y="2771965"/>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make</a:t>
            </a:r>
            <a:endParaRPr lang="en-US" altLang="zh-CN" sz="2000" dirty="0"/>
          </a:p>
        </p:txBody>
      </p:sp>
      <p:sp>
        <p:nvSpPr>
          <p:cNvPr id="12" name="QB_6_AN.245_1#e07d73a5e.blank?vja=1&amp;pid=8c6296161&amp;color=0,0,0&amp;vpa=118&amp;vtp=1"/>
          <p:cNvSpPr/>
          <p:nvPr/>
        </p:nvSpPr>
        <p:spPr>
          <a:xfrm>
            <a:off x="3767201" y="2771965"/>
            <a:ext cx="522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ends</a:t>
            </a:r>
            <a:endParaRPr lang="en-US" altLang="zh-CN" sz="2000" dirty="0"/>
          </a:p>
        </p:txBody>
      </p:sp>
      <p:sp>
        <p:nvSpPr>
          <p:cNvPr id="13" name="QB_6_AN.246_1#e07d73a5e.blank?vja=1&amp;pid=8c6296161&amp;color=0,0,0&amp;vpa=119&amp;vtp=1"/>
          <p:cNvSpPr/>
          <p:nvPr/>
        </p:nvSpPr>
        <p:spPr>
          <a:xfrm>
            <a:off x="4580001" y="2771965"/>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meet</a:t>
            </a:r>
            <a:endParaRPr lang="en-US" altLang="zh-CN" sz="2000" dirty="0"/>
          </a:p>
        </p:txBody>
      </p:sp>
      <p:sp>
        <p:nvSpPr>
          <p:cNvPr id="14" name="QB_6_AS.247_1#e07d73a5e?vja=1&amp;pid=8c6296161&amp;color=0,0,0&amp;vtp=1"/>
          <p:cNvSpPr/>
          <p:nvPr/>
        </p:nvSpPr>
        <p:spPr>
          <a:xfrm>
            <a:off x="722376" y="3192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意为“使收支相抵”。</a:t>
            </a:r>
            <a:endParaRPr lang="en-US" altLang="zh-CN" sz="2200" dirty="0"/>
          </a:p>
        </p:txBody>
      </p:sp>
      <p:sp>
        <p:nvSpPr>
          <p:cNvPr id="15" name="QO_6_BD.248_1#14901847d?vja=1&amp;pid=8c6296161&amp;color=0,0,0&amp;vtp=1"/>
          <p:cNvSpPr/>
          <p:nvPr/>
        </p:nvSpPr>
        <p:spPr>
          <a:xfrm>
            <a:off x="722376" y="3584765"/>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3.马克·吐温身陷债务，所以他不得不写大量的小说来偿还债务。（debt）</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Mark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endParaRPr lang="en-US" altLang="zh-CN" sz="2000" dirty="0"/>
          </a:p>
        </p:txBody>
      </p:sp>
      <p:sp>
        <p:nvSpPr>
          <p:cNvPr id="16" name="QO_6_AN.249_1#14901847d?vja=1&amp;pid=8c6296161&amp;color=0,0,0&amp;vtp=1"/>
          <p:cNvSpPr/>
          <p:nvPr/>
        </p:nvSpPr>
        <p:spPr>
          <a:xfrm>
            <a:off x="722376" y="4726559"/>
            <a:ext cx="10753344" cy="347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[答案]</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debt/was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debt;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debts</a:t>
            </a:r>
            <a:endParaRPr lang="en-US" altLang="zh-CN" sz="2000" dirty="0"/>
          </a:p>
        </p:txBody>
      </p:sp>
      <p:sp>
        <p:nvSpPr>
          <p:cNvPr id="17" name="QO_6_AS.250_1#14901847d?vja=1&amp;pid=8c6296161&amp;color=0,0,0&amp;vtp=1"/>
          <p:cNvSpPr/>
          <p:nvPr/>
        </p:nvSpPr>
        <p:spPr>
          <a:xfrm>
            <a:off x="722376" y="51097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debt/be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debt意为“负债”；pay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debts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意为“偿还某人的债务”。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9" grpId="0" build="p" animBg="1"/>
      <p:bldP spid="11" grpId="0" build="p" animBg="1"/>
      <p:bldP spid="12" grpId="0" build="p" animBg="1"/>
      <p:bldP spid="13" grpId="0" build="p" animBg="1"/>
      <p:bldP spid="14" grpId="0" build="p" animBg="1"/>
      <p:bldP spid="16" grpId="0" build="p" animBg="1"/>
      <p:bldP spid="17"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B_6_BD.251_1#a2f95ec92?vja=1&amp;pid=8c6296161&amp;color=0,0,0&amp;vtp=1&amp;bt=1"/>
          <p:cNvSpPr/>
          <p:nvPr/>
        </p:nvSpPr>
        <p:spPr>
          <a:xfrm>
            <a:off x="722376" y="900000"/>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4.在进化的过程中，植物一直受到气候巨大变化的影响，这些变化导致了植被的重大变化。（subject）</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plants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vegetation.</a:t>
            </a:r>
            <a:endParaRPr lang="en-US" altLang="zh-CN" sz="2000" dirty="0"/>
          </a:p>
        </p:txBody>
      </p:sp>
      <p:sp>
        <p:nvSpPr>
          <p:cNvPr id="3" name="QB_6_AN.252_1#a2f95ec92.blank?vja=1&amp;pid=8c6296161&amp;color=0,0,0&amp;vpa=120&amp;vtp=1"/>
          <p:cNvSpPr/>
          <p:nvPr/>
        </p:nvSpPr>
        <p:spPr>
          <a:xfrm>
            <a:off x="3497580" y="1623900"/>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endParaRPr lang="en-US" altLang="zh-CN" sz="2000" dirty="0"/>
          </a:p>
        </p:txBody>
      </p:sp>
      <p:sp>
        <p:nvSpPr>
          <p:cNvPr id="4" name="QB_6_AN.253_1#a2f95ec92.blank?vja=1&amp;pid=8c6296161&amp;color=0,0,0&amp;vpa=121&amp;vtp=1"/>
          <p:cNvSpPr/>
          <p:nvPr/>
        </p:nvSpPr>
        <p:spPr>
          <a:xfrm>
            <a:off x="4268661" y="1623900"/>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been</a:t>
            </a:r>
            <a:endParaRPr lang="en-US" altLang="zh-CN" sz="2000" dirty="0"/>
          </a:p>
        </p:txBody>
      </p:sp>
      <p:sp>
        <p:nvSpPr>
          <p:cNvPr id="5" name="QB_6_AN.254_1#a2f95ec92.blank?vja=1&amp;pid=8c6296161&amp;color=0,0,0&amp;vpa=122&amp;vtp=1"/>
          <p:cNvSpPr/>
          <p:nvPr/>
        </p:nvSpPr>
        <p:spPr>
          <a:xfrm>
            <a:off x="5052378" y="1623900"/>
            <a:ext cx="774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subject</a:t>
            </a:r>
            <a:endParaRPr lang="en-US" altLang="zh-CN" sz="2000" dirty="0"/>
          </a:p>
        </p:txBody>
      </p:sp>
      <p:sp>
        <p:nvSpPr>
          <p:cNvPr id="6" name="QB_6_AN.255_1#a2f95ec92.blank?vja=1&amp;pid=8c6296161&amp;color=0,0,0&amp;vpa=123&amp;vtp=1"/>
          <p:cNvSpPr/>
          <p:nvPr/>
        </p:nvSpPr>
        <p:spPr>
          <a:xfrm>
            <a:off x="6090095" y="1623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7" name="QO_6_BD.256_1#40080b852?vja=1&amp;pid=8c6296161&amp;color=0,0,0&amp;vtp=1"/>
          <p:cNvSpPr/>
          <p:nvPr/>
        </p:nvSpPr>
        <p:spPr>
          <a:xfrm>
            <a:off x="722376" y="2433270"/>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5.如果你的计划和你父母的想法有所不同怎么办?（what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endParaRPr lang="en-US" altLang="zh-CN" sz="2000" dirty="0"/>
          </a:p>
        </p:txBody>
      </p:sp>
      <p:sp>
        <p:nvSpPr>
          <p:cNvPr id="8" name="QO_6_AN.257_1#40080b852?vja=1&amp;pid=8c6296161&amp;color=0,0,0&amp;vtp=1"/>
          <p:cNvSpPr/>
          <p:nvPr/>
        </p:nvSpPr>
        <p:spPr>
          <a:xfrm>
            <a:off x="722376" y="3202382"/>
            <a:ext cx="10753344" cy="347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[答案]</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plans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differ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from/plan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differs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8"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C_6_BD#fd03e9f58?vja=1&amp;pid=ced88cf6e&amp;color=100,146,38&amp;vtp=1&amp;bt=1"/>
          <p:cNvSpPr/>
          <p:nvPr/>
        </p:nvSpPr>
        <p:spPr>
          <a:xfrm>
            <a:off x="722376" y="896112"/>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一、在空白处填入1个适当的单词。</a:t>
            </a:r>
            <a:endParaRPr lang="en-US" altLang="zh-CN" sz="2200" dirty="0"/>
          </a:p>
        </p:txBody>
      </p:sp>
      <p:sp>
        <p:nvSpPr>
          <p:cNvPr id="3" name="QM_7_BD.258_1#ecdf5402d?vja=1&amp;pid=fd03e9f58&amp;color=0,0,0&amp;vtp=1"/>
          <p:cNvSpPr/>
          <p:nvPr/>
        </p:nvSpPr>
        <p:spPr>
          <a:xfrm>
            <a:off x="722376" y="1310645"/>
            <a:ext cx="10753344" cy="3776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city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metropolis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growth.One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reasons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people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perspective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moments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overwhelmed.Then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relax.It’s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appreciate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job</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endParaRPr lang="en-US" altLang="zh-CN" sz="2000" dirty="0"/>
          </a:p>
        </p:txBody>
      </p:sp>
      <p:sp>
        <p:nvSpPr>
          <p:cNvPr id="4" name="QM_7_AN.259_1#ecdf5402d.blank?vja=1&amp;pid=fd03e9f58&amp;color=0,0,0&amp;vpa=124&amp;vtp=1"/>
          <p:cNvSpPr/>
          <p:nvPr/>
        </p:nvSpPr>
        <p:spPr>
          <a:xfrm>
            <a:off x="2549906" y="1272545"/>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5" name="QM_7_AN.260_1#ecdf5402d.blank?vja=1&amp;pid=fd03e9f58&amp;color=0,0,0&amp;vpa=125&amp;vtp=1"/>
          <p:cNvSpPr/>
          <p:nvPr/>
        </p:nvSpPr>
        <p:spPr>
          <a:xfrm>
            <a:off x="2327910" y="1640845"/>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why</a:t>
            </a:r>
            <a:endParaRPr lang="en-US" altLang="zh-CN" sz="2000" dirty="0"/>
          </a:p>
        </p:txBody>
      </p:sp>
      <p:sp>
        <p:nvSpPr>
          <p:cNvPr id="6" name="QM_7_AN.261_1#ecdf5402d.blank?vja=1&amp;pid=fd03e9f58&amp;color=0,0,0&amp;vpa=126&amp;vtp=1"/>
          <p:cNvSpPr/>
          <p:nvPr/>
        </p:nvSpPr>
        <p:spPr>
          <a:xfrm>
            <a:off x="9479153" y="1653545"/>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7" name="QM_7_AN.262_1#ecdf5402d.blank?vja=1&amp;pid=fd03e9f58&amp;color=0,0,0&amp;vpa=127&amp;vtp=1"/>
          <p:cNvSpPr/>
          <p:nvPr/>
        </p:nvSpPr>
        <p:spPr>
          <a:xfrm>
            <a:off x="4686110" y="2415545"/>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who/that</a:t>
            </a:r>
            <a:endParaRPr lang="en-US" altLang="zh-CN" sz="2000" dirty="0"/>
          </a:p>
        </p:txBody>
      </p:sp>
      <p:sp>
        <p:nvSpPr>
          <p:cNvPr id="8" name="QM_7_AN.263_1#ecdf5402d.blank?vja=1&amp;pid=fd03e9f58&amp;color=0,0,0&amp;vpa=128&amp;vtp=1"/>
          <p:cNvSpPr/>
          <p:nvPr/>
        </p:nvSpPr>
        <p:spPr>
          <a:xfrm>
            <a:off x="10658539" y="2796545"/>
            <a:ext cx="706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whose</a:t>
            </a:r>
            <a:endParaRPr lang="en-US" altLang="zh-CN" sz="2000" dirty="0"/>
          </a:p>
        </p:txBody>
      </p:sp>
      <p:sp>
        <p:nvSpPr>
          <p:cNvPr id="9" name="QM_7_AN.264_1#ecdf5402d.blank?vja=1&amp;pid=fd03e9f58&amp;color=0,0,0&amp;vpa=129&amp;vtp=1"/>
          <p:cNvSpPr/>
          <p:nvPr/>
        </p:nvSpPr>
        <p:spPr>
          <a:xfrm>
            <a:off x="8787702" y="3177545"/>
            <a:ext cx="608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a:t>
            </a:r>
            <a:endParaRPr lang="en-US" altLang="zh-CN" sz="2000" dirty="0"/>
          </a:p>
        </p:txBody>
      </p:sp>
      <p:sp>
        <p:nvSpPr>
          <p:cNvPr id="10" name="QM_7_AN.265_1#ecdf5402d.blank?vja=1&amp;pid=fd03e9f58&amp;color=0,0,0&amp;vpa=130&amp;vtp=1"/>
          <p:cNvSpPr/>
          <p:nvPr/>
        </p:nvSpPr>
        <p:spPr>
          <a:xfrm>
            <a:off x="7623556" y="4320545"/>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that/which</a:t>
            </a:r>
            <a:endParaRPr lang="en-US" altLang="zh-CN" sz="2000" dirty="0"/>
          </a:p>
        </p:txBody>
      </p:sp>
      <p:sp>
        <p:nvSpPr>
          <p:cNvPr id="11" name="QB_8_BD.266_1#06dd1dfdd?vja=1&amp;pid=ecdf5402d&amp;color=0,0,0&amp;vtp=1"/>
          <p:cNvSpPr/>
          <p:nvPr/>
        </p:nvSpPr>
        <p:spPr>
          <a:xfrm>
            <a:off x="722376" y="5120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12" name="QB_8_AN.267_1#06dd1dfdd.blank?vja=1&amp;pid=ecdf5402d&amp;color=0,0,0&amp;vpa=131&amp;vtp=1"/>
          <p:cNvSpPr/>
          <p:nvPr/>
        </p:nvSpPr>
        <p:spPr>
          <a:xfrm>
            <a:off x="1062101" y="5082159"/>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13" name="QB_8_AS.268_1#06dd1dfdd?vja=1&amp;pid=ecdf5402d&amp;color=0,0,0&amp;vtp=1"/>
          <p:cNvSpPr/>
          <p:nvPr/>
        </p:nvSpPr>
        <p:spPr>
          <a:xfrm>
            <a:off x="722376" y="55034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设空处引导定语从句，先行词为The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city，关系词在从句中作地点状语。故填where。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9" grpId="0" build="p" animBg="1"/>
      <p:bldP spid="10" grpId="0" build="p" animBg="1"/>
      <p:bldP spid="12" grpId="0" build="p" animBg="1"/>
      <p:bldP spid="13"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B_8_BD.269_1#d502f5aaf?vja=1&amp;pid=ecdf5402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8_AN.270_1#d502f5aaf.blank?vja=1&amp;pid=ecdf5402d&amp;color=0,0,0&amp;vpa=132&amp;vtp=1"/>
          <p:cNvSpPr/>
          <p:nvPr/>
        </p:nvSpPr>
        <p:spPr>
          <a:xfrm>
            <a:off x="1024001" y="845313"/>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why</a:t>
            </a:r>
            <a:endParaRPr lang="en-US" altLang="zh-CN" sz="2000" dirty="0"/>
          </a:p>
        </p:txBody>
      </p:sp>
      <p:sp>
        <p:nvSpPr>
          <p:cNvPr id="4" name="QB_8_AS.271_1#d502f5aaf?vja=1&amp;pid=ecdf5402d&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设空处引导定语从句，先行词为reasons，关系词在从句中作原因状语。故填why。</a:t>
            </a:r>
            <a:endParaRPr lang="en-US" altLang="zh-CN" sz="2200" dirty="0"/>
          </a:p>
        </p:txBody>
      </p:sp>
      <p:sp>
        <p:nvSpPr>
          <p:cNvPr id="5" name="QB_8_BD.272_1#3cf6d3374?vja=1&amp;pid=ecdf5402d&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8_AN.273_1#3cf6d3374.blank?vja=1&amp;pid=ecdf5402d&amp;color=0,0,0&amp;vpa=133&amp;vtp=1"/>
          <p:cNvSpPr/>
          <p:nvPr/>
        </p:nvSpPr>
        <p:spPr>
          <a:xfrm>
            <a:off x="1062101" y="16256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7" name="QB_8_AS.274_1#3cf6d3374?vja=1&amp;pid=ecdf5402d&amp;color=0,0,0&amp;vtp=1"/>
          <p:cNvSpPr/>
          <p:nvPr/>
        </p:nvSpPr>
        <p:spPr>
          <a:xfrm>
            <a:off x="722376" y="20905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设空处引导非限制性定语从句，先行词为university，指物，关系词在从句中作主语，应用which引导该从句。</a:t>
            </a:r>
            <a:endParaRPr lang="en-US" altLang="zh-CN" sz="2200" dirty="0"/>
          </a:p>
        </p:txBody>
      </p:sp>
      <p:sp>
        <p:nvSpPr>
          <p:cNvPr id="8" name="QB_8_BD.275_1#0c03419ac?vja=1&amp;pid=ecdf5402d&amp;color=0,0,0&amp;vtp=1"/>
          <p:cNvSpPr/>
          <p:nvPr/>
        </p:nvSpPr>
        <p:spPr>
          <a:xfrm>
            <a:off x="722376" y="28977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8_AN.276_1#0c03419ac.blank?vja=1&amp;pid=ecdf5402d&amp;color=0,0,0&amp;vpa=134&amp;vtp=1"/>
          <p:cNvSpPr/>
          <p:nvPr/>
        </p:nvSpPr>
        <p:spPr>
          <a:xfrm>
            <a:off x="1049401" y="2859659"/>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who/that</a:t>
            </a:r>
            <a:endParaRPr lang="en-US" altLang="zh-CN" sz="2000" dirty="0"/>
          </a:p>
        </p:txBody>
      </p:sp>
      <p:sp>
        <p:nvSpPr>
          <p:cNvPr id="10" name="QB_8_AS.277_1#0c03419ac?vja=1&amp;pid=ecdf5402d&amp;color=0,0,0&amp;vtp=1"/>
          <p:cNvSpPr/>
          <p:nvPr/>
        </p:nvSpPr>
        <p:spPr>
          <a:xfrm>
            <a:off x="722376" y="3322447"/>
            <a:ext cx="10753344" cy="770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设空处引导定语从句，先行词为people，指人，关系词在从句中作主语，故用who/that引导该从句。</a:t>
            </a:r>
            <a:endParaRPr lang="en-US" altLang="zh-CN" sz="2200" dirty="0"/>
          </a:p>
        </p:txBody>
      </p:sp>
      <p:sp>
        <p:nvSpPr>
          <p:cNvPr id="11" name="QB_8_BD.278_1#f8f67baa6?vja=1&amp;pid=ecdf5402d&amp;color=0,0,0&amp;vtp=1"/>
          <p:cNvSpPr/>
          <p:nvPr/>
        </p:nvSpPr>
        <p:spPr>
          <a:xfrm>
            <a:off x="722376" y="41296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12" name="QB_8_AN.279_1#f8f67baa6.blank?vja=1&amp;pid=ecdf5402d&amp;color=0,0,0&amp;vpa=135&amp;vtp=1"/>
          <p:cNvSpPr/>
          <p:nvPr/>
        </p:nvSpPr>
        <p:spPr>
          <a:xfrm>
            <a:off x="1049401" y="4091559"/>
            <a:ext cx="706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whose</a:t>
            </a:r>
            <a:endParaRPr lang="en-US" altLang="zh-CN" sz="2000" dirty="0"/>
          </a:p>
        </p:txBody>
      </p:sp>
      <p:sp>
        <p:nvSpPr>
          <p:cNvPr id="13" name="QB_8_AS.280_1#f8f67baa6?vja=1&amp;pid=ecdf5402d&amp;color=0,0,0&amp;vtp=1"/>
          <p:cNvSpPr/>
          <p:nvPr/>
        </p:nvSpPr>
        <p:spPr>
          <a:xfrm>
            <a:off x="722376" y="45543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设空处引导定语从句，先行词为friends，关系词在从句中作influence的定语，表示所属关系，故用whose引导该从句。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B_8_BD.281_1#772daf05a?vja=1&amp;pid=ecdf5402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3" name="QB_8_AN.282_1#772daf05a.blank?vja=1&amp;pid=ecdf5402d&amp;color=0,0,0&amp;vpa=136&amp;vtp=1"/>
          <p:cNvSpPr/>
          <p:nvPr/>
        </p:nvSpPr>
        <p:spPr>
          <a:xfrm>
            <a:off x="1036701" y="858013"/>
            <a:ext cx="608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a:t>
            </a:r>
            <a:endParaRPr lang="en-US" altLang="zh-CN" sz="2000" dirty="0"/>
          </a:p>
        </p:txBody>
      </p:sp>
      <p:sp>
        <p:nvSpPr>
          <p:cNvPr id="4" name="QB_8_AS.283_1#772daf05a?vja=1&amp;pid=ecdf5402d&amp;color=0,0,0&amp;vtp=1"/>
          <p:cNvSpPr/>
          <p:nvPr/>
        </p:nvSpPr>
        <p:spPr>
          <a:xfrm>
            <a:off x="722376" y="1315847"/>
            <a:ext cx="10753344" cy="770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设空处引导定语从句，先行词为moments，关系词在从句中作时间状语，故用when引导该从句。</a:t>
            </a:r>
            <a:endParaRPr lang="en-US" altLang="zh-CN" sz="2200" dirty="0"/>
          </a:p>
        </p:txBody>
      </p:sp>
      <p:sp>
        <p:nvSpPr>
          <p:cNvPr id="5" name="QB_8_BD.284_1#2e3742ef2?vja=1&amp;pid=ecdf5402d&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8_AN.285_1#2e3742ef2.blank?vja=1&amp;pid=ecdf5402d&amp;color=0,0,0&amp;vpa=137&amp;vtp=1"/>
          <p:cNvSpPr/>
          <p:nvPr/>
        </p:nvSpPr>
        <p:spPr>
          <a:xfrm>
            <a:off x="1024001" y="2084959"/>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that/which</a:t>
            </a:r>
            <a:endParaRPr lang="en-US" altLang="zh-CN" sz="2000" dirty="0"/>
          </a:p>
        </p:txBody>
      </p:sp>
      <p:sp>
        <p:nvSpPr>
          <p:cNvPr id="7" name="QB_8_AS.286_1#2e3742ef2?vja=1&amp;pid=ecdf5402d&amp;color=0,0,0&amp;vtp=1"/>
          <p:cNvSpPr/>
          <p:nvPr/>
        </p:nvSpPr>
        <p:spPr>
          <a:xfrm>
            <a:off x="722376" y="2547747"/>
            <a:ext cx="10753344" cy="770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设空处引导限制性定语从句，先行词为job，指物，关系词在从句中作主语，故用that/which引导该从句。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C_6_BD#278ceb422?vja=1&amp;pid=ced88cf6e&amp;color=100,146,38&amp;vtp=1&amp;bt=1"/>
          <p:cNvSpPr/>
          <p:nvPr/>
        </p:nvSpPr>
        <p:spPr>
          <a:xfrm>
            <a:off x="722376" y="896112"/>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二、根据提示补全句子。</a:t>
            </a:r>
            <a:endParaRPr lang="en-US" altLang="zh-CN" sz="2200" dirty="0"/>
          </a:p>
        </p:txBody>
      </p:sp>
      <p:sp>
        <p:nvSpPr>
          <p:cNvPr id="3" name="QB_7_BD.287_1#f21f888e2?vja=1&amp;pid=278ceb422&amp;color=0,0,0&amp;vtp=1"/>
          <p:cNvSpPr/>
          <p:nvPr/>
        </p:nvSpPr>
        <p:spPr>
          <a:xfrm>
            <a:off x="722376" y="1310659"/>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1.有两个房间，其中较大的一个用作我们的办公室。</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office.</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2.我的电脑昨天死机了。没有它，我就无法继续学习我的在线课程。</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computer,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online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lessons,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crashed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yesterday.</a:t>
            </a:r>
            <a:endParaRPr lang="en-US" altLang="zh-CN" sz="2000" dirty="0"/>
          </a:p>
        </p:txBody>
      </p:sp>
      <p:sp>
        <p:nvSpPr>
          <p:cNvPr id="4" name="QB_7_AN.288_1#f21f888e2.blank?vja=1&amp;pid=278ceb422&amp;color=0,0,0&amp;vpa=138&amp;vtp=1"/>
          <p:cNvSpPr/>
          <p:nvPr/>
        </p:nvSpPr>
        <p:spPr>
          <a:xfrm>
            <a:off x="3270314" y="1640859"/>
            <a:ext cx="2883091"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larger/bigger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6" name="QB_7_AN.290_1#f21f888e2.blank?vja=1&amp;pid=278ceb422&amp;color=0,0,0&amp;vpa=139&amp;vtp=1"/>
          <p:cNvSpPr/>
          <p:nvPr/>
        </p:nvSpPr>
        <p:spPr>
          <a:xfrm>
            <a:off x="2412429" y="2415559"/>
            <a:ext cx="1579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6_BD.7_1#b457aace3?vja=1&amp;pid=e3984d6f9&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industry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endParaRPr lang="en-US" altLang="zh-CN" sz="2000" dirty="0"/>
          </a:p>
        </p:txBody>
      </p:sp>
      <p:sp>
        <p:nvSpPr>
          <p:cNvPr id="3" name="QB_6_AN.8_1#b457aace3.blank?vja=1&amp;pid=e3984d6f9&amp;color=0,0,0&amp;vpa=3&amp;vtp=1"/>
          <p:cNvSpPr/>
          <p:nvPr/>
        </p:nvSpPr>
        <p:spPr>
          <a:xfrm>
            <a:off x="2571179" y="858013"/>
            <a:ext cx="1098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consultant</a:t>
            </a:r>
            <a:endParaRPr lang="en-US" altLang="zh-CN" sz="2000" dirty="0"/>
          </a:p>
        </p:txBody>
      </p:sp>
      <p:sp>
        <p:nvSpPr>
          <p:cNvPr id="4" name="QB_6_AS.9_1#b457aace3?vja=1&amp;pid=e3984d6f9&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句意为：在这个行业做了多年的顾问之后，他喜欢再次与一所大学建立联系并与年轻人分享他的知识和经验。根据空前的a和空后的he可知，设空处应用名词单数，表示“顾问”。故填consultant。</a:t>
            </a:r>
            <a:endParaRPr lang="en-US" altLang="zh-CN" sz="2200" dirty="0"/>
          </a:p>
        </p:txBody>
      </p:sp>
      <p:sp>
        <p:nvSpPr>
          <p:cNvPr id="5" name="QB_6_BD.10_1#a179ac6c8?vja=1&amp;pid=e3984d6f9&amp;color=0,0,0&amp;vtp=1"/>
          <p:cNvSpPr/>
          <p:nvPr/>
        </p:nvSpPr>
        <p:spPr>
          <a:xfrm>
            <a:off x="722376" y="2887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Martian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（盘旋）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identify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（obstacle）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measured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（坡度）</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surface.</a:t>
            </a:r>
            <a:endParaRPr lang="en-US" altLang="zh-CN" sz="2000" dirty="0"/>
          </a:p>
        </p:txBody>
      </p:sp>
      <p:sp>
        <p:nvSpPr>
          <p:cNvPr id="6" name="QB_6_AN.11_1#a179ac6c8.blank?vja=1&amp;pid=e3984d6f9&amp;color=0,0,0&amp;vpa=4&amp;vtp=1"/>
          <p:cNvSpPr/>
          <p:nvPr/>
        </p:nvSpPr>
        <p:spPr>
          <a:xfrm>
            <a:off x="782701" y="3230245"/>
            <a:ext cx="985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obstacles</a:t>
            </a:r>
            <a:endParaRPr lang="en-US" altLang="zh-CN" sz="2000" dirty="0"/>
          </a:p>
        </p:txBody>
      </p:sp>
      <p:sp>
        <p:nvSpPr>
          <p:cNvPr id="7" name="QB_6_AS.12_1#a179ac6c8?vja=1&amp;pid=e3984d6f9&amp;color=0,0,0&amp;vtp=1"/>
          <p:cNvSpPr/>
          <p:nvPr/>
        </p:nvSpPr>
        <p:spPr>
          <a:xfrm>
            <a:off x="722376" y="3690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句意为：在距火星表面约100米处，飞行器盘旋以识别障碍物，并且测量了火星表面的坡度。obstacle在此意为“障碍物”，为可数名词，其前无限定词修饰，应用复数，故填obstacles。</a:t>
            </a:r>
            <a:endParaRPr lang="en-US" altLang="zh-CN" sz="2200" dirty="0"/>
          </a:p>
        </p:txBody>
      </p:sp>
      <p:sp>
        <p:nvSpPr>
          <p:cNvPr id="8" name="QB_6_BD.13_1#a13f13922?vja=1&amp;pid=e3984d6f9&amp;color=0,0,0&amp;vtp=1"/>
          <p:cNvSpPr/>
          <p:nvPr/>
        </p:nvSpPr>
        <p:spPr>
          <a:xfrm>
            <a:off x="722376" y="4500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persuade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them</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p:txBody>
      </p:sp>
      <p:sp>
        <p:nvSpPr>
          <p:cNvPr id="9" name="QB_6_AN.14_1#a13f13922.blank?vja=1&amp;pid=e3984d6f9&amp;color=0,0,0&amp;vpa=5&amp;vtp=1"/>
          <p:cNvSpPr/>
          <p:nvPr/>
        </p:nvSpPr>
        <p:spPr>
          <a:xfrm>
            <a:off x="5943600" y="4449445"/>
            <a:ext cx="11001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change</a:t>
            </a:r>
            <a:endParaRPr lang="en-US" altLang="zh-CN" sz="2000" dirty="0"/>
          </a:p>
        </p:txBody>
      </p:sp>
      <p:sp>
        <p:nvSpPr>
          <p:cNvPr id="10" name="QB_6_AS.15_1#a13f13922?vja=1&amp;pid=e3984d6f9&amp;color=0,0,0&amp;vtp=1"/>
          <p:cNvSpPr/>
          <p:nvPr/>
        </p:nvSpPr>
        <p:spPr>
          <a:xfrm>
            <a:off x="722376" y="5303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句意为：我不知道该怎么做才能说服他们改变主意，并与他们建立良好的关系。persuade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sth为固定搭配，意为“说服某人做某事”。故填to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M_6_BD.291_1#933045815?vja=1&amp;pid=9d2402643&amp;color=0,0,0&amp;vtp=1&amp;bt=1"/>
          <p:cNvSpPr/>
          <p:nvPr/>
        </p:nvSpPr>
        <p:spPr>
          <a:xfrm>
            <a:off x="722376" y="900000"/>
            <a:ext cx="10753344" cy="4914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[山东日照2025高二期末校际联合考试]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it.Recently,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Beijing.Multiple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institutions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（TCM）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citizens,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therapy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massages.Stalls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pouches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goji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a:solidFill>
                  <a:srgbClr val="000000"/>
                </a:solidFill>
                <a:latin typeface="Times New Roman" pitchFamily="34" charset="0"/>
                <a:ea typeface="微软雅黑" pitchFamily="34" charset="-122"/>
                <a:cs typeface="Times New Roman" pitchFamily="34" charset="-120"/>
              </a:rPr>
              <a:t>Consumers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middle-aged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elderly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though.</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supermarket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shelves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drinks.According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expanded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（dramatic）,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consumers.</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
        <p:nvSpPr>
          <p:cNvPr id="3" name="QM_6_AN.292_1#933045815.blank?vja=1&amp;pid=9d2402643&amp;color=0,0,0&amp;vpa=140&amp;vtp=1"/>
          <p:cNvSpPr/>
          <p:nvPr/>
        </p:nvSpPr>
        <p:spPr>
          <a:xfrm>
            <a:off x="985901" y="2373200"/>
            <a:ext cx="958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provided</a:t>
            </a:r>
            <a:endParaRPr lang="en-US" altLang="zh-CN" sz="2000" dirty="0"/>
          </a:p>
        </p:txBody>
      </p:sp>
      <p:sp>
        <p:nvSpPr>
          <p:cNvPr id="4" name="QM_6_AN.293_1#933045815.blank?vja=1&amp;pid=9d2402643&amp;color=0,0,0&amp;vpa=141&amp;vtp=1"/>
          <p:cNvSpPr/>
          <p:nvPr/>
        </p:nvSpPr>
        <p:spPr>
          <a:xfrm>
            <a:off x="9605899" y="2766900"/>
            <a:ext cx="7318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sell</a:t>
            </a:r>
            <a:endParaRPr lang="en-US" altLang="zh-CN" sz="2000" dirty="0"/>
          </a:p>
        </p:txBody>
      </p:sp>
      <p:sp>
        <p:nvSpPr>
          <p:cNvPr id="5" name="QM_6_AN.294_1#933045815.blank?vja=1&amp;pid=9d2402643&amp;color=0,0,0&amp;vpa=142&amp;vtp=1"/>
          <p:cNvSpPr/>
          <p:nvPr/>
        </p:nvSpPr>
        <p:spPr>
          <a:xfrm>
            <a:off x="9105837" y="3135200"/>
            <a:ext cx="1000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attending</a:t>
            </a:r>
            <a:endParaRPr lang="en-US" altLang="zh-CN" sz="2000" dirty="0"/>
          </a:p>
        </p:txBody>
      </p:sp>
      <p:sp>
        <p:nvSpPr>
          <p:cNvPr id="6" name="QM_6_AN.295_1#933045815.blank?vja=1&amp;pid=9d2402643&amp;color=0,0,0&amp;vpa=143&amp;vtp=1"/>
          <p:cNvSpPr/>
          <p:nvPr/>
        </p:nvSpPr>
        <p:spPr>
          <a:xfrm>
            <a:off x="2830957" y="4290900"/>
            <a:ext cx="1268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stocked</a:t>
            </a:r>
            <a:endParaRPr lang="en-US" altLang="zh-CN" sz="2000" dirty="0"/>
          </a:p>
        </p:txBody>
      </p:sp>
      <p:sp>
        <p:nvSpPr>
          <p:cNvPr id="7" name="QM_6_AN.296_1#933045815.blank?vja=1&amp;pid=9d2402643&amp;color=0,0,0&amp;vpa=144&amp;vtp=1"/>
          <p:cNvSpPr/>
          <p:nvPr/>
        </p:nvSpPr>
        <p:spPr>
          <a:xfrm>
            <a:off x="1342200" y="4671900"/>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8" name="QM_6_AN.297_1#933045815.blank?vja=1&amp;pid=9d2402643&amp;color=0,0,0&amp;vpa=145&amp;vtp=1"/>
          <p:cNvSpPr/>
          <p:nvPr/>
        </p:nvSpPr>
        <p:spPr>
          <a:xfrm>
            <a:off x="3784981" y="5040200"/>
            <a:ext cx="13223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dramatically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M_6_BD.298_1#933045815?vja=1&amp;pid=9d2402643&amp;color=0,0,0&amp;mp=1&amp;vtp=1&amp;bt=1"/>
          <p:cNvSpPr/>
          <p:nvPr/>
        </p:nvSpPr>
        <p:spPr>
          <a:xfrm>
            <a:off x="722376" y="896112"/>
            <a:ext cx="10753344" cy="2628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appetite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manufacturers.In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October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cassia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executive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line’s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consumers.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incorporate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TCM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growing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（appreciate）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Zhengqi,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Academy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Sciences.</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6_AN.299_1#933045815.blank?vja=1&amp;pid=9d2402643&amp;color=0,0,0&amp;mp=1&amp;vpa=146&amp;vtp=1"/>
          <p:cNvSpPr/>
          <p:nvPr/>
        </p:nvSpPr>
        <p:spPr>
          <a:xfrm>
            <a:off x="4805363" y="858012"/>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4" name="QM_6_AN.300_1#933045815.blank?vja=1&amp;pid=9d2402643&amp;color=0,0,0&amp;mp=1&amp;vpa=147&amp;vtp=1"/>
          <p:cNvSpPr/>
          <p:nvPr/>
        </p:nvSpPr>
        <p:spPr>
          <a:xfrm>
            <a:off x="947801" y="1988312"/>
            <a:ext cx="1154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impressive</a:t>
            </a:r>
            <a:endParaRPr lang="en-US" altLang="zh-CN" sz="2000" dirty="0"/>
          </a:p>
        </p:txBody>
      </p:sp>
      <p:sp>
        <p:nvSpPr>
          <p:cNvPr id="5" name="QM_6_AN.301_1#933045815.blank?vja=1&amp;pid=9d2402643&amp;color=0,0,0&amp;mp=1&amp;vpa=148&amp;vtp=1"/>
          <p:cNvSpPr/>
          <p:nvPr/>
        </p:nvSpPr>
        <p:spPr>
          <a:xfrm>
            <a:off x="7724839" y="2382012"/>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6" name="QM_6_AN.302_1#933045815.blank?vja=1&amp;pid=9d2402643&amp;color=0,0,0&amp;mp=1&amp;vpa=149&amp;vtp=1"/>
          <p:cNvSpPr/>
          <p:nvPr/>
        </p:nvSpPr>
        <p:spPr>
          <a:xfrm>
            <a:off x="5008880" y="2750312"/>
            <a:ext cx="1309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appreciation</a:t>
            </a:r>
            <a:endParaRPr lang="en-US" altLang="zh-CN" sz="2000" dirty="0"/>
          </a:p>
        </p:txBody>
      </p:sp>
      <p:sp>
        <p:nvSpPr>
          <p:cNvPr id="7" name="QM_6_EX.303_1#933045815?vja=1&amp;pid=9d2402643&amp;color=0,0,0&amp;vtp=1"/>
          <p:cNvSpPr/>
          <p:nvPr/>
        </p:nvSpPr>
        <p:spPr>
          <a:xfrm>
            <a:off x="722376" y="3569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本文是一篇新闻报道。文章报道了健康产品日渐受欢迎的趋势，重点分析了年轻人对中医养生类商品的旺盛需求，并指出这一趋势体现了年轻一代对中华优秀传统文化的欣赏。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B_7_BD.304_1#23db709f9?vja=1&amp;pid=93304581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305_1#23db709f9.blank?vja=1&amp;pid=933045815&amp;color=0,0,0&amp;vpa=150&amp;vtp=1"/>
          <p:cNvSpPr/>
          <p:nvPr/>
        </p:nvSpPr>
        <p:spPr>
          <a:xfrm>
            <a:off x="1049401" y="845313"/>
            <a:ext cx="958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provided</a:t>
            </a:r>
            <a:endParaRPr lang="en-US" altLang="zh-CN" sz="2000" dirty="0"/>
          </a:p>
        </p:txBody>
      </p:sp>
      <p:sp>
        <p:nvSpPr>
          <p:cNvPr id="4" name="QB_7_AS.306_1#23db709f9?vja=1&amp;pid=933045815&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句意为：多家医疗机构为市民提供中医药健康服务，如拔火罐疗法和传统中式按摩。设空处在句中作谓语，结合语境及前文的popped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up可知，时态应用一般过去时，故填provided。</a:t>
            </a:r>
            <a:endParaRPr lang="en-US" altLang="zh-CN" sz="2200" dirty="0"/>
          </a:p>
        </p:txBody>
      </p:sp>
      <p:sp>
        <p:nvSpPr>
          <p:cNvPr id="5" name="QB_7_BD.307_1#5896fb91d?vja=1&amp;pid=933045815&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308_1#5896fb91d.blank?vja=1&amp;pid=933045815&amp;color=0,0,0&amp;vpa=151&amp;vtp=1"/>
          <p:cNvSpPr/>
          <p:nvPr/>
        </p:nvSpPr>
        <p:spPr>
          <a:xfrm>
            <a:off x="1036701" y="2072259"/>
            <a:ext cx="7318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sell</a:t>
            </a:r>
            <a:endParaRPr lang="en-US" altLang="zh-CN" sz="2000" dirty="0"/>
          </a:p>
        </p:txBody>
      </p:sp>
      <p:sp>
        <p:nvSpPr>
          <p:cNvPr id="7" name="QB_7_AS.309_1#5896fb91d?vja=1&amp;pid=933045815&amp;color=0,0,0&amp;vtp=1"/>
          <p:cNvSpPr/>
          <p:nvPr/>
        </p:nvSpPr>
        <p:spPr>
          <a:xfrm>
            <a:off x="722376" y="2535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句意为：还设立了摊位，售卖草药袋和枸杞茶等健康产品。结合句意可知，此处表示设立摊位的目的，应用动词不定式作目的状语。故填to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sell。</a:t>
            </a:r>
            <a:endParaRPr lang="en-US" altLang="zh-CN" sz="2200" dirty="0"/>
          </a:p>
        </p:txBody>
      </p:sp>
      <p:sp>
        <p:nvSpPr>
          <p:cNvPr id="8" name="QB_7_BD.310_1#d312804a6?vja=1&amp;pid=933045815&amp;color=0,0,0&amp;vtp=1"/>
          <p:cNvSpPr/>
          <p:nvPr/>
        </p:nvSpPr>
        <p:spPr>
          <a:xfrm>
            <a:off x="722376" y="33295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7_AN.311_1#d312804a6.blank?vja=1&amp;pid=933045815&amp;color=0,0,0&amp;vpa=152&amp;vtp=1"/>
          <p:cNvSpPr/>
          <p:nvPr/>
        </p:nvSpPr>
        <p:spPr>
          <a:xfrm>
            <a:off x="1024001" y="3278759"/>
            <a:ext cx="1000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attending</a:t>
            </a:r>
            <a:endParaRPr lang="en-US" altLang="zh-CN" sz="2000" dirty="0"/>
          </a:p>
        </p:txBody>
      </p:sp>
      <p:sp>
        <p:nvSpPr>
          <p:cNvPr id="10" name="QB_7_AS.312_1#d312804a6?vja=1&amp;pid=933045815&amp;color=0,0,0&amp;vtp=1"/>
          <p:cNvSpPr/>
          <p:nvPr/>
        </p:nvSpPr>
        <p:spPr>
          <a:xfrm>
            <a:off x="722376" y="37542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不过，参加此次展会的消费者并非只有中老年人。句中已有系动词，且其与设空处之间无连词连接，所以设空处应用非谓语形式；attend与Consumers之间为逻辑上的主动关系，应用现在分词作后置定语。故填attend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B_7_BD.313_1#c57c278dc?vja=1&amp;pid=93304581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3" name="QB_7_AN.314_1#c57c278dc.blank?vja=1&amp;pid=933045815&amp;color=0,0,0&amp;vpa=153&amp;vtp=1"/>
          <p:cNvSpPr/>
          <p:nvPr/>
        </p:nvSpPr>
        <p:spPr>
          <a:xfrm>
            <a:off x="1024001" y="858013"/>
            <a:ext cx="1268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stocked</a:t>
            </a:r>
            <a:endParaRPr lang="en-US" altLang="zh-CN" sz="2000" dirty="0"/>
          </a:p>
        </p:txBody>
      </p:sp>
      <p:sp>
        <p:nvSpPr>
          <p:cNvPr id="4" name="QB_7_AS.315_1#c57c278dc?vja=1&amp;pid=933045815&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北京的一家超市里，货架上备有各种各样的健康饮品。设空处作谓语，结合语境可知，此处描述客观事实，时态应用一般现在时；stock与主语shelves之间为被动关系，应用被动语态；主语shelves为复数，助动词应用are。故填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stocked。</a:t>
            </a:r>
            <a:endParaRPr lang="en-US" altLang="zh-CN" sz="2200" dirty="0"/>
          </a:p>
        </p:txBody>
      </p:sp>
      <p:sp>
        <p:nvSpPr>
          <p:cNvPr id="5" name="QB_7_BD.316_1#996d54877?vja=1&amp;pid=933045815&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317_1#996d54877.blank?vja=1&amp;pid=933045815&amp;color=0,0,0&amp;vpa=154&amp;vtp=1"/>
          <p:cNvSpPr/>
          <p:nvPr/>
        </p:nvSpPr>
        <p:spPr>
          <a:xfrm>
            <a:off x="1062101" y="2453259"/>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B_7_AS.318_1#996d54877?vja=1&amp;pid=933045815&amp;color=0,0,0&amp;vtp=1"/>
          <p:cNvSpPr/>
          <p:nvPr/>
        </p:nvSpPr>
        <p:spPr>
          <a:xfrm>
            <a:off x="722376" y="2916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店一名工作人员表示，过去两年里，这些健康饮品的种类大幅增加，销量持续上升，尤其是在年轻消费者当中。member为可数名词，在文章中首次出现，表泛指，故应用不定冠词修饰，staff的发音以辅音音素开头，故填a。</a:t>
            </a:r>
            <a:endParaRPr lang="en-US" altLang="zh-CN" sz="2200" dirty="0"/>
          </a:p>
        </p:txBody>
      </p:sp>
      <p:sp>
        <p:nvSpPr>
          <p:cNvPr id="8" name="QB_7_BD.319_1#8fb0c2f57?vja=1&amp;pid=933045815&amp;color=0,0,0&amp;vtp=1"/>
          <p:cNvSpPr/>
          <p:nvPr/>
        </p:nvSpPr>
        <p:spPr>
          <a:xfrm>
            <a:off x="722376" y="4104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9" name="QB_7_AN.320_1#8fb0c2f57.blank?vja=1&amp;pid=933045815&amp;color=0,0,0&amp;vpa=155&amp;vtp=1"/>
          <p:cNvSpPr/>
          <p:nvPr/>
        </p:nvSpPr>
        <p:spPr>
          <a:xfrm>
            <a:off x="1049401" y="4053459"/>
            <a:ext cx="13223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dramatically</a:t>
            </a:r>
            <a:endParaRPr lang="en-US" altLang="zh-CN" sz="2000" dirty="0"/>
          </a:p>
        </p:txBody>
      </p:sp>
      <p:sp>
        <p:nvSpPr>
          <p:cNvPr id="10" name="QB_7_AS.321_1#8fb0c2f57?vja=1&amp;pid=933045815&amp;color=0,0,0&amp;vtp=1"/>
          <p:cNvSpPr/>
          <p:nvPr/>
        </p:nvSpPr>
        <p:spPr>
          <a:xfrm>
            <a:off x="722376" y="45289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句意见上一题解析。设空处作状语，修饰动词expanded，应用副词dramatically，意为“大幅度地”。故填dramatically。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B_7_BD.322_1#2613b8014?vja=1&amp;pid=93304581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7_AN.323_1#2613b8014.blank?vja=1&amp;pid=933045815&amp;color=0,0,0&amp;vpa=156&amp;vtp=1"/>
          <p:cNvSpPr/>
          <p:nvPr/>
        </p:nvSpPr>
        <p:spPr>
          <a:xfrm>
            <a:off x="1036701" y="858013"/>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4" name="QB_7_AS.324_1#2613b8014?vja=1&amp;pid=933045815&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句意为：年轻消费者对健康产品的兴趣为制造商创造了新机遇。appetite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是固定搭配，意为“对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的兴趣/欲望”。故填for。</a:t>
            </a:r>
            <a:endParaRPr lang="en-US" altLang="zh-CN" sz="2200" dirty="0"/>
          </a:p>
        </p:txBody>
      </p:sp>
      <p:sp>
        <p:nvSpPr>
          <p:cNvPr id="5" name="QB_7_BD.325_1#bfbb128b5?vja=1&amp;pid=933045815&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326_1#bfbb128b5.blank?vja=1&amp;pid=933045815&amp;color=0,0,0&amp;vpa=157&amp;vtp=1"/>
          <p:cNvSpPr/>
          <p:nvPr/>
        </p:nvSpPr>
        <p:spPr>
          <a:xfrm>
            <a:off x="1011301" y="2059559"/>
            <a:ext cx="1154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impressive</a:t>
            </a:r>
            <a:endParaRPr lang="en-US" altLang="zh-CN" sz="2000" dirty="0"/>
          </a:p>
        </p:txBody>
      </p:sp>
      <p:sp>
        <p:nvSpPr>
          <p:cNvPr id="7" name="QB_7_AS.327_1#bfbb128b5?vja=1&amp;pid=933045815&amp;color=0,0,0&amp;vtp=1"/>
          <p:cNvSpPr/>
          <p:nvPr/>
        </p:nvSpPr>
        <p:spPr>
          <a:xfrm>
            <a:off x="722376" y="2535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句意为：该公司一名高管强调，该系列产品在年轻消费者中取得了令人印象深刻的销售表现。设空处作定语，修饰sales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performance，应用形容词，意为“令人印象深刻的”，故填impressive。</a:t>
            </a:r>
            <a:endParaRPr lang="en-US" altLang="zh-CN" sz="2200" dirty="0"/>
          </a:p>
        </p:txBody>
      </p:sp>
      <p:sp>
        <p:nvSpPr>
          <p:cNvPr id="8" name="QB_7_BD.328_1#0291930d4?vja=1&amp;pid=933045815&amp;color=0,0,0&amp;vtp=1"/>
          <p:cNvSpPr/>
          <p:nvPr/>
        </p:nvSpPr>
        <p:spPr>
          <a:xfrm>
            <a:off x="722376" y="3723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9" name="QB_7_AN.329_1#0291930d4.blank?vja=1&amp;pid=933045815&amp;color=0,0,0&amp;vpa=158&amp;vtp=1"/>
          <p:cNvSpPr/>
          <p:nvPr/>
        </p:nvSpPr>
        <p:spPr>
          <a:xfrm>
            <a:off x="1062101" y="3685159"/>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10" name="QB_7_AS.330_1#0291930d4?vja=1&amp;pid=933045815&amp;color=0,0,0&amp;vtp=1"/>
          <p:cNvSpPr/>
          <p:nvPr/>
        </p:nvSpPr>
        <p:spPr>
          <a:xfrm>
            <a:off x="722376" y="41479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句意为：中国医学科学院研究员董政起表示，健康产品中的许多都含有中草药，它们的流行反映出年轻人对中华优秀传统文化日渐增强的欣赏。many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incorporate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TCM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herbs为非限制性定语从句，先行词是health-related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products，指物，且关系词在从句中作介词of的宾语，应用which引导该从句。故填which。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B_7_BD.331_1#4db7b81a9?vja=1&amp;pid=93304581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3" name="QB_7_AN.332_1#4db7b81a9.blank?vja=1&amp;pid=933045815&amp;color=0,0,0&amp;vpa=159&amp;vtp=1"/>
          <p:cNvSpPr/>
          <p:nvPr/>
        </p:nvSpPr>
        <p:spPr>
          <a:xfrm>
            <a:off x="1189101" y="845313"/>
            <a:ext cx="1309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appreciation</a:t>
            </a:r>
            <a:endParaRPr lang="en-US" altLang="zh-CN" sz="2000" dirty="0"/>
          </a:p>
        </p:txBody>
      </p:sp>
      <p:sp>
        <p:nvSpPr>
          <p:cNvPr id="4" name="QB_7_AS.333_1#4db7b81a9?vja=1&amp;pid=933045815&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句意见上一题解析。设空处作reflects的宾语，且其前有名词所有格young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people’s和形容词growing修饰，其后有of短语，应用名词，appreciation意为“欣赏”时为不可数名词。故填appreciation。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C_4#a81f02038.fixed?vja=1&amp;pid=1ea1865d3&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a81f02038.fixed?vja=1&amp;pid=1ea1865d3&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Ⅱ</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Using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language—Presenting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a81f02038.fixed?vja=1&amp;pid=1ea1865d3&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a81f02038.fixed?vja=1&amp;pid=1ea1865d3&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M_6_BD.334_1#a47bf4661?vja=1&amp;pid=c560f7ebd&amp;color=0,0,0&amp;vtp=1&amp;bt=1"/>
          <p:cNvSpPr/>
          <p:nvPr/>
        </p:nvSpPr>
        <p:spPr>
          <a:xfrm>
            <a:off x="722376" y="900000"/>
            <a:ext cx="10753344" cy="5211382"/>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Festival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occasion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envelopes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Times New Roman" pitchFamily="34" charset="0"/>
                <a:ea typeface="微软雅黑" pitchFamily="34" charset="-122"/>
                <a:cs typeface="Times New Roman" pitchFamily="34" charset="-120"/>
              </a:rPr>
              <a:t>hongbao</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occasion.While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rejoice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hongbao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hongbao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mobile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Alipay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WeChat,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legal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（法定货币）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交易）.</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renminbi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negotiable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issued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diversified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tools.Yet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renminbi,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nationwide.</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Alipay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WeChat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mobile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market.Based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envelopes,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funds.In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renminbi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ecosystem.</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M_6_BD.334_2#a47bf4661?vja=1&amp;pid=c560f7ebd&amp;color=0,0,0&amp;mp=1&amp;vtp=1&amp;bt=1"/>
          <p:cNvSpPr/>
          <p:nvPr/>
        </p:nvSpPr>
        <p:spPr>
          <a:xfrm>
            <a:off x="722376" y="896112"/>
            <a:ext cx="10753344" cy="4914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renminbi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channelled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accounts.Instead,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deposited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accounts”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electronic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security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deposits,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cellphone,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money.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renminbi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substitute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appreciation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deposits,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renminbi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deposits.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renminbi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retail—to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convenient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merchants.The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convenient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mobile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apps.</a:t>
            </a:r>
            <a:r>
              <a:rPr lang="en-US" altLang="zh-CN" sz="100" b="0" i="0" kern="0" spc="-99900" dirty="0">
                <a:solidFill>
                  <a:srgbClr val="FFFFFF"/>
                </a:solidFill>
                <a:latin typeface="Times New Roman" pitchFamily="34" charset="0"/>
                <a:ea typeface="微软雅黑" pitchFamily="34" charset="-122"/>
                <a:cs typeface="Times New Roman" pitchFamily="34" charset="-120"/>
              </a:rPr>
              <a:t>#5.1</a:t>
            </a:r>
            <a:endParaRPr lang="en-US" altLang="zh-CN" sz="200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335_1#a47bf4661?vja=1&amp;pid=c560f7ebd&amp;color=0,0,0&amp;vtp=1">
            <a:extLst>
              <a:ext uri="{FF2B5EF4-FFF2-40B4-BE49-F238E27FC236}">
                <a16:creationId xmlns:a16="http://schemas.microsoft.com/office/drawing/2014/main" id="{E93CACF0-092B-6336-F1BF-FCBCA8409F38}"/>
              </a:ext>
            </a:extLst>
          </p:cNvPr>
          <p:cNvSpPr/>
          <p:nvPr/>
        </p:nvSpPr>
        <p:spPr>
          <a:xfrm>
            <a:off x="722376" y="900000"/>
            <a:ext cx="10753344" cy="732409"/>
          </a:xfrm>
          <a:prstGeom prst="rect">
            <a:avLst/>
          </a:prstGeom>
          <a:noFill/>
          <a:ln/>
        </p:spPr>
        <p:txBody>
          <a:bodyPr wrap="square" lIns="0" tIns="0" rIns="0" bIns="0" rtlCol="0" anchor="t"/>
          <a:lstStyle/>
          <a:p>
            <a:pPr algn="l">
              <a:lnSpc>
                <a:spcPct val="125000"/>
              </a:lnSpc>
            </a:pPr>
            <a:r>
              <a:rPr lang="en-US" altLang="zh-CN" sz="2000" b="1" i="0" spc="-50" dirty="0">
                <a:solidFill>
                  <a:srgbClr val="385723"/>
                </a:solidFill>
                <a:latin typeface="Times New Roman" pitchFamily="34" charset="0"/>
                <a:ea typeface="微软雅黑" pitchFamily="34" charset="-122"/>
                <a:cs typeface="Times New Roman" pitchFamily="34" charset="-120"/>
              </a:rPr>
              <a:t>【语篇导读】</a:t>
            </a:r>
            <a:r>
              <a:rPr lang="en-US" altLang="zh-CN" sz="2000" b="0" i="0" spc="-50" dirty="0">
                <a:solidFill>
                  <a:srgbClr val="385723"/>
                </a:solidFill>
                <a:latin typeface="Times New Roman" pitchFamily="34" charset="0"/>
                <a:ea typeface="微软雅黑" pitchFamily="34" charset="-122"/>
                <a:cs typeface="Times New Roman" pitchFamily="34" charset="-120"/>
              </a:rPr>
              <a:t>本文是一篇说明文。移动支付的发展促使央行创造了数字人民币。文章主要介绍了数字人民币的推广和应用面临的一些挑战，并表明央行创造数字人民币的目标是让公众的生活更方便。</a:t>
            </a:r>
            <a:endParaRPr lang="en-US" altLang="zh-CN" sz="2000" spc="-50" dirty="0"/>
          </a:p>
        </p:txBody>
      </p:sp>
    </p:spTree>
    <p:extLst>
      <p:ext uri="{BB962C8B-B14F-4D97-AF65-F5344CB8AC3E}">
        <p14:creationId xmlns:p14="http://schemas.microsoft.com/office/powerpoint/2010/main" val="31047533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6_BD.16_1#92f581715?vja=1&amp;pid=e3984d6f9&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nothing.</a:t>
            </a:r>
            <a:endParaRPr lang="en-US" altLang="zh-CN" sz="2000" dirty="0"/>
          </a:p>
        </p:txBody>
      </p:sp>
      <p:sp>
        <p:nvSpPr>
          <p:cNvPr id="3" name="QB_6_AN.17_1#92f581715.blank?vja=1&amp;pid=e3984d6f9&amp;color=0,0,0&amp;vpa=6&amp;vtp=1"/>
          <p:cNvSpPr/>
          <p:nvPr/>
        </p:nvSpPr>
        <p:spPr>
          <a:xfrm>
            <a:off x="9985439" y="845313"/>
            <a:ext cx="1408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remembering</a:t>
            </a:r>
            <a:endParaRPr lang="en-US" altLang="zh-CN" sz="2000" dirty="0"/>
          </a:p>
        </p:txBody>
      </p:sp>
      <p:sp>
        <p:nvSpPr>
          <p:cNvPr id="4" name="QB_6_AS.18_1#92f581715?vja=1&amp;pid=e3984d6f9&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句意为：当你学习的时候，要集中精力做重要的事情，否则你最终什么也记不住。end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sth为固定搭配，意为“以做某事告终”。故填remembering。</a:t>
            </a:r>
            <a:endParaRPr lang="en-US" altLang="zh-CN" sz="2200" dirty="0"/>
          </a:p>
        </p:txBody>
      </p:sp>
      <p:sp>
        <p:nvSpPr>
          <p:cNvPr id="5" name="QB_6_BD.19_1#61cf4efef?vja=1&amp;pid=e3984d6f9&amp;color=0,0,0&amp;vtp=1"/>
          <p:cNvSpPr/>
          <p:nvPr/>
        </p:nvSpPr>
        <p:spPr>
          <a:xfrm>
            <a:off x="722376" y="2496947"/>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hope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universe.</a:t>
            </a:r>
            <a:endParaRPr lang="en-US" altLang="zh-CN" sz="2000" dirty="0"/>
          </a:p>
        </p:txBody>
      </p:sp>
      <p:sp>
        <p:nvSpPr>
          <p:cNvPr id="6" name="QB_6_AN.20_1#61cf4efef.blank?vja=1&amp;pid=e3984d6f9&amp;color=0,0,0&amp;vpa=7&amp;vtp=1"/>
          <p:cNvSpPr/>
          <p:nvPr/>
        </p:nvSpPr>
        <p:spPr>
          <a:xfrm>
            <a:off x="8024241" y="2458847"/>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7" name="QB_6_AS.21_1#61cf4efef?vja=1&amp;pid=e3984d6f9&amp;color=0,0,0&amp;vtp=1"/>
          <p:cNvSpPr/>
          <p:nvPr/>
        </p:nvSpPr>
        <p:spPr>
          <a:xfrm>
            <a:off x="722376" y="3306445"/>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句意为：科学家为了实现他们的梦想作出了巨大努力，希望对宇宙有更多的了解。in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hope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为固定短语，意为“希望</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”。故填of。</a:t>
            </a:r>
            <a:endParaRPr lang="en-US" altLang="zh-CN" sz="2200" dirty="0"/>
          </a:p>
        </p:txBody>
      </p:sp>
      <p:sp>
        <p:nvSpPr>
          <p:cNvPr id="8" name="QB_6_BD.22_1#856de9115?vja=1&amp;pid=e3984d6f9&amp;color=0,0,0&amp;vtp=1"/>
          <p:cNvSpPr/>
          <p:nvPr/>
        </p:nvSpPr>
        <p:spPr>
          <a:xfrm>
            <a:off x="722376" y="41098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struggled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Davyon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escape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endParaRPr lang="en-US" altLang="zh-CN" sz="2000" dirty="0"/>
          </a:p>
        </p:txBody>
      </p:sp>
      <p:sp>
        <p:nvSpPr>
          <p:cNvPr id="9" name="QB_6_AN.23_1#856de9115.blank?vja=1&amp;pid=e3984d6f9&amp;color=0,0,0&amp;vpa=8&amp;vtp=1"/>
          <p:cNvSpPr/>
          <p:nvPr/>
        </p:nvSpPr>
        <p:spPr>
          <a:xfrm>
            <a:off x="3891280" y="4071747"/>
            <a:ext cx="944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move</a:t>
            </a:r>
            <a:endParaRPr lang="en-US" altLang="zh-CN" sz="2000" dirty="0"/>
          </a:p>
        </p:txBody>
      </p:sp>
      <p:sp>
        <p:nvSpPr>
          <p:cNvPr id="10" name="QB_6_AS.24_1#856de9115?vja=1&amp;pid=e3984d6f9&amp;color=0,0,0&amp;vtp=1"/>
          <p:cNvSpPr/>
          <p:nvPr/>
        </p:nvSpPr>
        <p:spPr>
          <a:xfrm>
            <a:off x="722376" y="4922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句意为：当这位女士努力用助行器移动时，戴维恩跑上台阶，帮助她逃离了着火的大楼。struggle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sth为固定搭配，意为“努力做某事”。故填to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C_7_BD.336_1#c9ce21df8?vja=1&amp;pid=a47bf466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hongbao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37_1#c9ce21df8.bracket?vja=1&amp;pid=a47bf4661&amp;color=0,0,0&amp;vpa=160&amp;vtp=1"/>
          <p:cNvSpPr/>
          <p:nvPr/>
        </p:nvSpPr>
        <p:spPr>
          <a:xfrm>
            <a:off x="72787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336_2#c9ce21df8.choices?vja=1&amp;pid=a47bf4661&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preferences.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mobile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payment.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renminbi.</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distinctiveness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Festival.</a:t>
            </a:r>
            <a:endParaRPr lang="en-US" altLang="zh-CN" sz="2000" dirty="0"/>
          </a:p>
        </p:txBody>
      </p:sp>
      <p:sp>
        <p:nvSpPr>
          <p:cNvPr id="5" name="QC_7_AS.338_1#c9ce21df8?vja=1&amp;pid=a47bf4661&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推理判断题。根据第一段中的“While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urged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legal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tender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transactions.”和第二段中的“That’s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digital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renminbi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being.”可知，第一段提及红包意在引出数字人民币这个话题，介绍数字人民币的出现。故选C项。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C_7_BD.339_1#10ef076d9?vja=1&amp;pid=a47bf4661&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renminbi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40_1#10ef076d9.bracket?vja=1&amp;pid=a47bf4661&amp;color=0,0,0&amp;mp=1&amp;vpa=161&amp;vtp=1"/>
          <p:cNvSpPr/>
          <p:nvPr/>
        </p:nvSpPr>
        <p:spPr>
          <a:xfrm>
            <a:off x="867098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339_2#10ef076d9.choices?vja=1&amp;pid=a47bf4661&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generated.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nationwide.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depositors.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apps.</a:t>
            </a:r>
            <a:endParaRPr lang="en-US" altLang="zh-CN" sz="2000" dirty="0"/>
          </a:p>
        </p:txBody>
      </p:sp>
      <p:sp>
        <p:nvSpPr>
          <p:cNvPr id="5" name="QC_7_AS.341_1#10ef076d9?vja=1&amp;pid=a47bf4661&amp;color=0,0,0&amp;vtp=1"/>
          <p:cNvSpPr/>
          <p:nvPr/>
        </p:nvSpPr>
        <p:spPr>
          <a:xfrm>
            <a:off x="722376" y="2077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细节理解题。根据第五段中的no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digital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renminbi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deposits可知，数字人民币存款不能获得利息，没有产生利润。故选A项。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QC_7_BD.342_1#25ad403c9?vja=1&amp;pid=a47bf466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renminbi?(</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43_1#25ad403c9.bracket?vja=1&amp;pid=a47bf4661&amp;color=0,0,0&amp;vpa=162&amp;vtp=1"/>
          <p:cNvSpPr/>
          <p:nvPr/>
        </p:nvSpPr>
        <p:spPr>
          <a:xfrm>
            <a:off x="638181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342_2#25ad403c9.choices?vja=1&amp;pid=a47bf4661&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convenience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trade.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stimulate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festive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consumption.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endParaRPr lang="en-US" altLang="zh-CN" sz="2000" dirty="0"/>
          </a:p>
        </p:txBody>
      </p:sp>
      <p:sp>
        <p:nvSpPr>
          <p:cNvPr id="5" name="QC_7_AS.344_1#25ad403c9?vja=1&amp;pid=a47bf4661&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original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design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digital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renminbi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retail—to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transactions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convenient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consumers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merchants.”可知，数字人民币的最初设计是用于零售，即让消费者和商家的交易更方便。因此，其最初目标是为零售业带来便利。故选A项。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C_7_BD.345_1#25cd32152?vja=1&amp;pid=a47bf466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renminbi?(</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46_1#25cd32152.bracket?vja=1&amp;pid=a47bf4661&amp;color=0,0,0&amp;vpa=163&amp;vtp=1"/>
          <p:cNvSpPr/>
          <p:nvPr/>
        </p:nvSpPr>
        <p:spPr>
          <a:xfrm>
            <a:off x="6983603"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345_2#25cd32152.choices?vja=1&amp;pid=a47bf4661&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878504" algn="l"/>
                <a:tab pos="5464907" algn="l"/>
                <a:tab pos="827991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Ambiguous.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Doubtful.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Favourable.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.Objective.</a:t>
            </a:r>
            <a:endParaRPr lang="en-US" altLang="zh-CN" sz="2000" dirty="0"/>
          </a:p>
        </p:txBody>
      </p:sp>
      <p:sp>
        <p:nvSpPr>
          <p:cNvPr id="5" name="QC_7_AS.347_1#25cd32152?vja=1&amp;pid=a47bf4661&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四、五段内容可知，作者依次介绍了数字人民币的推广和应用面临的三个挑战，然后最后一段又说到央行创造数字人民币的目标是让公众的生活更方便。由此可知，作者对数字人民币持客观态度。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C_7_AS.347_2#25cd32152?vja=1&amp;pid=a47bf4661&amp;color=0,0,0&amp;mp=1&amp;vtp=1&amp;bt=1"/>
          <p:cNvSpPr/>
          <p:nvPr/>
        </p:nvSpPr>
        <p:spPr>
          <a:xfrm>
            <a:off x="722376" y="900000"/>
            <a:ext cx="10753344" cy="2256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方法总结</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态度倾向推断题</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该题型考查学生是否了解作者或文中人物对某事物所持的观点或态度，要求学生具有在正确理解文意的基础上对观点或态度倾向进行分析、识别的能力。解答此类题时，要注意以下两点：（1）不可用自己的观点态度取代作者的观点态度，也要区分开作者的态度和作者引用的别人的态度。（2）分析文章中针对题干的有用信息，捕捉信息的本质。当作者的态度没有明确表达时，要学会根据作者使用词语的褒贬性去判断作者的态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pic>
        <p:nvPicPr>
          <p:cNvPr id="2" name="P_6_BD#317747839?vja=1&amp;pid=c560f7ebd&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317747839?vja=1&amp;pid=c560f7ebd&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317747839?vja=1&amp;pid=c560f7ebd&amp;color=0,0,0&amp;vtp=1"/>
          <p:cNvSpPr/>
          <p:nvPr/>
        </p:nvSpPr>
        <p:spPr>
          <a:xfrm>
            <a:off x="722377" y="1737184"/>
            <a:ext cx="10749631" cy="1490853"/>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1&amp;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核心词汇</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substitute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.代替物；代用品；代替者</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&amp;2&amp;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熟词生义</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issue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.重要议题；问题</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.发行；宣布；发出</a:t>
            </a:r>
            <a:endParaRPr lang="en-US" altLang="zh-CN" sz="100" dirty="0"/>
          </a:p>
        </p:txBody>
      </p:sp>
      <p:pic>
        <p:nvPicPr>
          <p:cNvPr id="6" name="P_6_BD#317747839?vja=1&amp;pid=c560f7ebd&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2625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QM_6_BD.348_1#8004075ea?vja=1&amp;pid=bc469b7e5&amp;color=0,0,0&amp;vtp=1&amp;bt=1"/>
          <p:cNvSpPr/>
          <p:nvPr/>
        </p:nvSpPr>
        <p:spPr>
          <a:xfrm>
            <a:off x="722376" y="900000"/>
            <a:ext cx="10753344" cy="4157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[山西太原2024高二期末]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nomads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（游牧民）</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working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scholars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entrepreneurs.We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job.Remote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accommodation,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workspaces,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backgrounds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some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dozen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new</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QM_6_BD.348_2#8004075ea?vja=1&amp;pid=bc469b7e5&amp;color=0,0,0&amp;mp=1&amp;vtp=1&amp;bt=1"/>
          <p:cNvSpPr/>
          <p:nvPr/>
        </p:nvSpPr>
        <p:spPr>
          <a:xfrm>
            <a:off x="722376" y="900000"/>
            <a:ext cx="10753344" cy="1871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schedule.Travelling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major</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spark</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growth.</a:t>
            </a:r>
            <a:endParaRPr lang="en-US" altLang="zh-CN" sz="2000" dirty="0"/>
          </a:p>
        </p:txBody>
      </p:sp>
      <p:sp>
        <p:nvSpPr>
          <p:cNvPr id="3" name="QM_6_EX.349_1#8004075ea?vja=1&amp;pid=bc469b7e5&amp;color=0,0,0&amp;vtp=1"/>
          <p:cNvSpPr/>
          <p:nvPr/>
        </p:nvSpPr>
        <p:spPr>
          <a:xfrm>
            <a:off x="722376" y="2814271"/>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本文是一篇记叙文。文章叙述了作者加入Remote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Year后获得的一段环球旅行工作体验，同时作者对于这种趋势对社会和工作方式可能产生的影响也发表了自己的看法。</a:t>
            </a:r>
            <a:endParaRPr lang="en-US" altLang="zh-CN" sz="2000" dirty="0"/>
          </a:p>
        </p:txBody>
      </p:sp>
      <p:sp>
        <p:nvSpPr>
          <p:cNvPr id="4" name="QC_7_BD.350_1#f00dfaeac.choices?vja=1&amp;pid=8004075ea&amp;color=0,0,0&amp;vtp=1"/>
          <p:cNvSpPr/>
          <p:nvPr/>
        </p:nvSpPr>
        <p:spPr>
          <a:xfrm>
            <a:off x="722376" y="358338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.hardly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B.remotely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C.passively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.slowly</a:t>
            </a:r>
            <a:endParaRPr lang="en-US" altLang="zh-CN" sz="2000" dirty="0"/>
          </a:p>
        </p:txBody>
      </p:sp>
      <p:sp>
        <p:nvSpPr>
          <p:cNvPr id="5" name="QC_7_AN.351_1#f00dfaeac.bracket?vja=1&amp;pid=8004075ea&amp;color=0,0,0&amp;vpa=164&amp;vtp=1"/>
          <p:cNvSpPr/>
          <p:nvPr/>
        </p:nvSpPr>
        <p:spPr>
          <a:xfrm>
            <a:off x="1176401" y="358338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6" name="QC_7_AS.352_1#f00dfaeac?vja=1&amp;pid=8004075ea&amp;color=0,0,0&amp;vtp=1"/>
          <p:cNvSpPr/>
          <p:nvPr/>
        </p:nvSpPr>
        <p:spPr>
          <a:xfrm>
            <a:off x="722376" y="4008071"/>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根据前文Remote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Year和It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annually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organises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75</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digital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nomads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journey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world可知，这家公司每年组织75名数字游牧民进行为期一年的环球旅行，此处应指一边旅行一边远程办公。故选B项。hardly意为“几乎不”；remotely意为“远程地”；passively意为“被动地”。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QC_7_BD.353_1#d80b5306b.choices?vja=1&amp;pid=8004075ea&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.professionals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B.workers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C.volunteers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.alternatives</a:t>
            </a:r>
            <a:endParaRPr lang="en-US" altLang="zh-CN" sz="2000" dirty="0"/>
          </a:p>
        </p:txBody>
      </p:sp>
      <p:sp>
        <p:nvSpPr>
          <p:cNvPr id="3" name="QC_7_AN.354_1#d80b5306b.bracket?vja=1&amp;pid=8004075ea&amp;color=0,0,0&amp;mp=1&amp;vpa=165&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355_1#d80b5306b?vja=1&amp;pid=8004075ea&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根据后文“including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scholars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entrepreneurs”可知，这些都是专业人士。故选A项。professional意为“专业人士”；alternative意为“可供选择的事物”。</a:t>
            </a:r>
            <a:endParaRPr lang="en-US" altLang="zh-CN" sz="2200" dirty="0"/>
          </a:p>
        </p:txBody>
      </p:sp>
      <p:sp>
        <p:nvSpPr>
          <p:cNvPr id="5" name="QC_7_BD.356_1#ae79edfaf.choices?vja=1&amp;pid=8004075ea&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.imaginary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B.full-time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C.useful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.potential</a:t>
            </a:r>
            <a:endParaRPr lang="en-US" altLang="zh-CN" sz="2000" dirty="0"/>
          </a:p>
        </p:txBody>
      </p:sp>
      <p:sp>
        <p:nvSpPr>
          <p:cNvPr id="6" name="QC_7_AN.357_1#ae79edfaf.bracket?vja=1&amp;pid=8004075ea&amp;color=0,0,0&amp;vpa=166&amp;vtp=1"/>
          <p:cNvSpPr/>
          <p:nvPr/>
        </p:nvSpPr>
        <p:spPr>
          <a:xfrm>
            <a:off x="1176401"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7_AS.358_1#ae79edfaf?vja=1&amp;pid=8004075ea&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根据前文visiting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working____和“including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scholars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entrepreneurs”并结合选项可知，参与这场旅行的人拥有一份全职工作。故选B项。imaginary意为“想象的”；full-time意为“全职的”；potential意为“潜在的”。</a:t>
            </a:r>
            <a:endParaRPr lang="en-US" altLang="zh-CN" sz="2200" dirty="0"/>
          </a:p>
        </p:txBody>
      </p:sp>
      <p:sp>
        <p:nvSpPr>
          <p:cNvPr id="8" name="QC_7_BD.359_1#6930847ef.choices?vja=1&amp;pid=8004075ea&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.stick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B.negotiate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C.reunite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.interact</a:t>
            </a:r>
            <a:endParaRPr lang="en-US" altLang="zh-CN" sz="2000" dirty="0"/>
          </a:p>
        </p:txBody>
      </p:sp>
      <p:sp>
        <p:nvSpPr>
          <p:cNvPr id="9" name="QC_7_AN.360_1#6930847ef.bracket?vja=1&amp;pid=8004075ea&amp;color=0,0,0&amp;vpa=167&amp;vtp=1"/>
          <p:cNvSpPr/>
          <p:nvPr/>
        </p:nvSpPr>
        <p:spPr>
          <a:xfrm>
            <a:off x="1176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361_1#6930847ef?vja=1&amp;pid=8004075ea&amp;color=0,0,0&amp;vtp=1"/>
          <p:cNvSpPr/>
          <p:nvPr/>
        </p:nvSpPr>
        <p:spPr>
          <a:xfrm>
            <a:off x="722376" y="4160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backgrounds和最后一段中的more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travellers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together可知，人们可以与来自不同背景的人互动。故选D项。stick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with意为“紧跟”；negotiate意为“协商”；reunite意为“重逢”；interact意为“互动”。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2" name="QC_7_BD.362_1#b13578353.choices?vja=1&amp;pid=8004075ea&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.beneficial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B.absurd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C.historical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.puzzling</a:t>
            </a:r>
            <a:endParaRPr lang="en-US" altLang="zh-CN" sz="2000" dirty="0"/>
          </a:p>
        </p:txBody>
      </p:sp>
      <p:sp>
        <p:nvSpPr>
          <p:cNvPr id="3" name="QC_7_AN.363_1#b13578353.bracket?vja=1&amp;pid=8004075ea&amp;color=0,0,0&amp;mp=1&amp;vpa=168&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364_1#b13578353?vja=1&amp;pid=8004075ea&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根据第二段中的I’ve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learnt和I’m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understand可知，在这场冒险中，作者获得了有益的个人经历。故选A项。beneficial意为“有用的”；absurd意为“荒谬的”；historical意为“（有关）历史的”；puzzling意为“令人困惑的”。</a:t>
            </a:r>
            <a:endParaRPr lang="en-US" altLang="zh-CN" sz="2200" dirty="0"/>
          </a:p>
        </p:txBody>
      </p:sp>
      <p:sp>
        <p:nvSpPr>
          <p:cNvPr id="5" name="QC_7_BD.365_1#d14425474.choices?vja=1&amp;pid=8004075ea&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.dilemma</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B.obstacle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C.participation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.focus</a:t>
            </a:r>
            <a:endParaRPr lang="en-US" altLang="zh-CN" sz="2000" dirty="0"/>
          </a:p>
        </p:txBody>
      </p:sp>
      <p:sp>
        <p:nvSpPr>
          <p:cNvPr id="6" name="QC_7_AN.366_1#d14425474.bracket?vja=1&amp;pid=8004075ea&amp;color=0,0,0&amp;vpa=169&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367_1#d14425474?vja=1&amp;pid=8004075ea&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well可知，做好自己的工作并把它做好是作者的主要关注点。故选D项。dilemma意为“困境；obstacle意为“障碍”；participation意为“参与”；focus意为“关注；焦点”。</a:t>
            </a:r>
            <a:endParaRPr lang="en-US" altLang="zh-CN" sz="2200" dirty="0"/>
          </a:p>
        </p:txBody>
      </p:sp>
      <p:sp>
        <p:nvSpPr>
          <p:cNvPr id="8" name="QC_7_BD.368_1#4c322d94c.choices?vja=1&amp;pid=8004075ea&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adapt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agree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take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endParaRPr lang="en-US" altLang="zh-CN" sz="2000" dirty="0"/>
          </a:p>
        </p:txBody>
      </p:sp>
      <p:sp>
        <p:nvSpPr>
          <p:cNvPr id="9" name="QC_7_AN.369_1#4c322d94c.bracket?vja=1&amp;pid=8004075ea&amp;color=0,0,0&amp;vpa=170&amp;vtp=1"/>
          <p:cNvSpPr/>
          <p:nvPr/>
        </p:nvSpPr>
        <p:spPr>
          <a:xfrm>
            <a:off x="1176401"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70_1#4c322d94c?vja=1&amp;pid=8004075ea&amp;color=0,0,0&amp;vtp=1"/>
          <p:cNvSpPr/>
          <p:nvPr/>
        </p:nvSpPr>
        <p:spPr>
          <a:xfrm>
            <a:off x="722376" y="45416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zone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difference并结合选项可知，此处指适应时区差异。故选A项。adapt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to意为“适应”；agree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on意为“约定”；take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up意为“开始从事”；go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through意为“经历”。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6_BD.25_1#8db349b88?vja=1&amp;pid=e3984d6f9&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potential</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motivation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achievement.</a:t>
            </a:r>
            <a:endParaRPr lang="en-US" altLang="zh-CN" sz="2000" dirty="0"/>
          </a:p>
        </p:txBody>
      </p:sp>
      <p:sp>
        <p:nvSpPr>
          <p:cNvPr id="3" name="QB_6_AN.26_1#8db349b88.blank?vja=1&amp;pid=e3984d6f9&amp;color=0,0,0&amp;vpa=9&amp;vtp=1"/>
          <p:cNvSpPr/>
          <p:nvPr/>
        </p:nvSpPr>
        <p:spPr>
          <a:xfrm>
            <a:off x="7535863" y="858013"/>
            <a:ext cx="1169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become</a:t>
            </a:r>
            <a:endParaRPr lang="en-US" altLang="zh-CN" sz="2000" dirty="0"/>
          </a:p>
        </p:txBody>
      </p:sp>
      <p:sp>
        <p:nvSpPr>
          <p:cNvPr id="4" name="QB_6_AS.27_1#8db349b88?vja=1&amp;pid=e3984d6f9&amp;color=0,0,0&amp;vtp=1"/>
          <p:cNvSpPr/>
          <p:nvPr/>
        </p:nvSpPr>
        <p:spPr>
          <a:xfrm>
            <a:off x="722376" y="1696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句意为：有迹象表明，这些期望有可能成为影响孩子们的实际行为和成就的动力。potential在此为名词，意为“可能性；潜在性”，其后常接不定式作后置定语，have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potential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sth表示“有可能做某事;有做某事的潜力”。故填to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become。</a:t>
            </a:r>
            <a:endParaRPr lang="en-US" altLang="zh-CN" sz="2200" dirty="0"/>
          </a:p>
        </p:txBody>
      </p:sp>
      <p:sp>
        <p:nvSpPr>
          <p:cNvPr id="5" name="QB_6_BD.28_1#e710a5104?vja=1&amp;pid=e3984d6f9&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advises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otherwise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regret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endParaRPr lang="en-US" altLang="zh-CN" sz="2000" dirty="0"/>
          </a:p>
        </p:txBody>
      </p:sp>
      <p:sp>
        <p:nvSpPr>
          <p:cNvPr id="6" name="QB_6_AN.29_1#e710a5104.blank?vja=1&amp;pid=e3984d6f9&amp;color=0,0,0&amp;vpa=10&amp;vtp=1"/>
          <p:cNvSpPr/>
          <p:nvPr/>
        </p:nvSpPr>
        <p:spPr>
          <a:xfrm>
            <a:off x="3114739" y="2834259"/>
            <a:ext cx="18748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seize</a:t>
            </a:r>
            <a:endParaRPr lang="en-US" altLang="zh-CN" sz="2000" dirty="0"/>
          </a:p>
        </p:txBody>
      </p:sp>
      <p:sp>
        <p:nvSpPr>
          <p:cNvPr id="7" name="QB_6_AS.30_1#e710a5104?vja=1&amp;pid=e3984d6f9&amp;color=0,0,0&amp;vtp=1"/>
          <p:cNvSpPr/>
          <p:nvPr/>
        </p:nvSpPr>
        <p:spPr>
          <a:xfrm>
            <a:off x="722376" y="3297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句意为：他建议我抓住这个好机会，不然我将会后悔。advise意为“建议”时，其后的宾语从句要用虚拟语气，即从句谓语用“should+动词原形”，should可以省略。故填（should）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seize。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QC_7_BD.371_1#740664486.choices?vja=1&amp;pid=8004075ea&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.quickly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B.reluctantly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C.legally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.deliberately</a:t>
            </a:r>
            <a:endParaRPr lang="en-US" altLang="zh-CN" sz="2000" dirty="0"/>
          </a:p>
        </p:txBody>
      </p:sp>
      <p:sp>
        <p:nvSpPr>
          <p:cNvPr id="3" name="QC_7_AN.372_1#740664486.bracket?vja=1&amp;pid=8004075ea&amp;color=0,0,0&amp;mp=1&amp;vpa=171&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373_1#740664486?vja=1&amp;pid=8004075ea&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zone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travelling,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both”并结合语境可知，作者学会了适应时区差异，并能从容不迫地旅行和完成工作。故选D项。reluctantly意为“勉强地”；legally意为“合法地”；deliberately意为“从容不迫地；不慌不忙地”。</a:t>
            </a:r>
            <a:endParaRPr lang="en-US" altLang="zh-CN" sz="2200" dirty="0"/>
          </a:p>
        </p:txBody>
      </p:sp>
      <p:sp>
        <p:nvSpPr>
          <p:cNvPr id="5" name="QC_7_BD.374_1#f2d174361.choices?vja=1&amp;pid=8004075ea&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.stamps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B.stories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C.pages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.photos</a:t>
            </a:r>
            <a:endParaRPr lang="en-US" altLang="zh-CN" sz="2000" dirty="0"/>
          </a:p>
        </p:txBody>
      </p:sp>
      <p:sp>
        <p:nvSpPr>
          <p:cNvPr id="6" name="QC_7_AN.375_1#f2d174361.bracket?vja=1&amp;pid=8004075ea&amp;color=0,0,0&amp;vpa=172&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376_1#f2d174361?vja=1&amp;pid=8004075ea&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passport并结合前文内容可知，作者环球旅行了一年时间，所以护照上应有一打新印章，即各国签证的印章。故选A项。</a:t>
            </a:r>
            <a:endParaRPr lang="en-US" altLang="zh-CN" sz="2200" dirty="0"/>
          </a:p>
        </p:txBody>
      </p:sp>
      <p:sp>
        <p:nvSpPr>
          <p:cNvPr id="8" name="QC_7_BD.377_1#360a6c7f7.choices?vja=1&amp;pid=8004075ea&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.separate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B.balance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C.learn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.record</a:t>
            </a:r>
            <a:endParaRPr lang="en-US" altLang="zh-CN" sz="2000" dirty="0"/>
          </a:p>
        </p:txBody>
      </p:sp>
      <p:sp>
        <p:nvSpPr>
          <p:cNvPr id="9" name="QC_7_AN.378_1#360a6c7f7.bracket?vja=1&amp;pid=8004075ea&amp;color=0,0,0&amp;vpa=173&amp;vtp=1"/>
          <p:cNvSpPr/>
          <p:nvPr/>
        </p:nvSpPr>
        <p:spPr>
          <a:xfrm>
            <a:off x="1303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379_1#360a6c7f7?vja=1&amp;pid=8004075ea&amp;color=0,0,0&amp;vtp=1"/>
          <p:cNvSpPr/>
          <p:nvPr/>
        </p:nvSpPr>
        <p:spPr>
          <a:xfrm>
            <a:off x="722376" y="4160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根据后文的my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life并结合选项可知，此处表示“平衡我的个人生活和工作”。故选B项。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QC_7_BD.380_1#52567f1cf.choices?vja=1&amp;pid=8004075ea&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.daily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B.relevant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C.flexible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.strict</a:t>
            </a:r>
            <a:endParaRPr lang="en-US" altLang="zh-CN" sz="2000" dirty="0"/>
          </a:p>
        </p:txBody>
      </p:sp>
      <p:sp>
        <p:nvSpPr>
          <p:cNvPr id="3" name="QC_7_AN.381_1#52567f1cf.bracket?vja=1&amp;pid=8004075ea&amp;color=0,0,0&amp;vpa=174&amp;vtp=1"/>
          <p:cNvSpPr/>
          <p:nvPr/>
        </p:nvSpPr>
        <p:spPr>
          <a:xfrm>
            <a:off x="1294003"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382_1#52567f1cf?vja=1&amp;pid=8004075ea&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joined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visiting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____.”可知，作者参加了Remote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所提供的环球旅行工作体验，边旅行边远程工作，这种工作时间是很灵活的，所以此处指越来越多的人像作者一样，喜欢灵活的工作时间。故选C项。daily意为“日常的”；relevant意为“相关的”；flexible意为“灵活的”；strict意为“严格的”。</a:t>
            </a:r>
            <a:endParaRPr lang="en-US" altLang="zh-CN" sz="2200" dirty="0"/>
          </a:p>
        </p:txBody>
      </p:sp>
      <p:sp>
        <p:nvSpPr>
          <p:cNvPr id="5" name="QC_7_BD.383_1#5bcb00a89.choices?vja=1&amp;pid=8004075ea&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.money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B.strength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C.pleasure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.perfection</a:t>
            </a:r>
            <a:endParaRPr lang="en-US" altLang="zh-CN" sz="2000" dirty="0"/>
          </a:p>
        </p:txBody>
      </p:sp>
      <p:sp>
        <p:nvSpPr>
          <p:cNvPr id="6" name="QC_7_AN.384_1#5bcb00a89.bracket?vja=1&amp;pid=8004075ea&amp;color=0,0,0&amp;vpa=175&amp;vtp=1"/>
          <p:cNvSpPr/>
          <p:nvPr/>
        </p:nvSpPr>
        <p:spPr>
          <a:xfrm>
            <a:off x="1303401" y="2885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85_1#5bcb00a89?vja=1&amp;pid=8004075ea&amp;color=0,0,0&amp;vtp=1"/>
          <p:cNvSpPr/>
          <p:nvPr/>
        </p:nvSpPr>
        <p:spPr>
          <a:xfrm>
            <a:off x="722376" y="3268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根据前文Travelling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and并结合常识可知，旅行是为了娱乐。故选C项。</a:t>
            </a:r>
            <a:endParaRPr lang="en-US" altLang="zh-CN" sz="2200" dirty="0"/>
          </a:p>
        </p:txBody>
      </p:sp>
      <p:sp>
        <p:nvSpPr>
          <p:cNvPr id="8" name="QC_7_BD.386_1#321d00fb9.choices?vja=1&amp;pid=8004075ea&amp;color=0,0,0&amp;vtp=1"/>
          <p:cNvSpPr/>
          <p:nvPr/>
        </p:nvSpPr>
        <p:spPr>
          <a:xfrm>
            <a:off x="722376" y="3657600"/>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.special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B.upward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C.superficial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.worrying</a:t>
            </a:r>
            <a:endParaRPr lang="en-US" altLang="zh-CN" sz="2000" dirty="0"/>
          </a:p>
        </p:txBody>
      </p:sp>
      <p:sp>
        <p:nvSpPr>
          <p:cNvPr id="9" name="QC_7_AN.387_1#321d00fb9.bracket?vja=1&amp;pid=8004075ea&amp;color=0,0,0&amp;vpa=176&amp;vtp=1"/>
          <p:cNvSpPr/>
          <p:nvPr/>
        </p:nvSpPr>
        <p:spPr>
          <a:xfrm>
            <a:off x="1303401" y="36576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388_1#321d00fb9?vja=1&amp;pid=8004075ea&amp;color=0,0,0&amp;vtp=1"/>
          <p:cNvSpPr/>
          <p:nvPr/>
        </p:nvSpPr>
        <p:spPr>
          <a:xfrm>
            <a:off x="722376" y="40844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根据后文的more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more____travellers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together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inspiring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planet可知，越来越多的人开始在这个星球上最鼓舞人心的地方共同生活和工作，所以边旅行边远程工作的人数呈上升趋势。故选B项。upward意为“上升的”；superficial意为“肤浅的”；worrying意为“令人担忧的”。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sp>
        <p:nvSpPr>
          <p:cNvPr id="2" name="QC_7_BD.389_1#c1157d2e4.choices?vja=1&amp;pid=8004075ea&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.devoted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B.qualified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C.like-minded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.sincere</a:t>
            </a:r>
            <a:endParaRPr lang="en-US" altLang="zh-CN" sz="2000" dirty="0"/>
          </a:p>
        </p:txBody>
      </p:sp>
      <p:sp>
        <p:nvSpPr>
          <p:cNvPr id="3" name="QC_7_AN.390_1#c1157d2e4.bracket?vja=1&amp;pid=8004075ea&amp;color=0,0,0&amp;vpa=177&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391_1#c1157d2e4?vja=1&amp;pid=8004075ea&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根据后文travellers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together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inspiring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planet并结合选项可知，应是志同道合的旅行者在这个星球上最鼓舞人心的地方共同生活和工作。故选C项。devoted意为“投入的”；qualified意为“合格的”；like-minded意为“志同道合的”；sincere意为“真诚的”。</a:t>
            </a:r>
            <a:endParaRPr lang="en-US" altLang="zh-CN" sz="2200" dirty="0"/>
          </a:p>
        </p:txBody>
      </p:sp>
      <p:sp>
        <p:nvSpPr>
          <p:cNvPr id="5" name="QC_7_BD.392_1#d7c30e89a.choices?vja=1&amp;pid=8004075ea&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.distinctive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B.demanding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C.guiding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.limitless</a:t>
            </a:r>
            <a:endParaRPr lang="en-US" altLang="zh-CN" sz="2000" dirty="0"/>
          </a:p>
        </p:txBody>
      </p:sp>
      <p:sp>
        <p:nvSpPr>
          <p:cNvPr id="6" name="QC_7_AN.393_1#d7c30e89a.bracket?vja=1&amp;pid=8004075ea&amp;color=0,0,0&amp;vpa=178&amp;vtp=1"/>
          <p:cNvSpPr/>
          <p:nvPr/>
        </p:nvSpPr>
        <p:spPr>
          <a:xfrm>
            <a:off x="1303401" y="2885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394_1#d7c30e89a?vja=1&amp;pid=8004075ea&amp;color=0,0,0&amp;vtp=1"/>
          <p:cNvSpPr/>
          <p:nvPr/>
        </p:nvSpPr>
        <p:spPr>
          <a:xfrm>
            <a:off x="722376" y="3309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根据后文opportunities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growth并结合语境可知，Remote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Year的参与人员来自世界各地，思维的火花相互碰撞，应是为成长带来无限的机会。故选D项。distinctive意为“有特色的”；demanding意为“要求高的”；guiding意为“给予指导的”；limitless意为“无限的”。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C_3#d54edb0fa.fixed?vja=1&amp;pid=366aafbf8&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3_BD#d54edb0fa.fixed?vja=1&amp;pid=366aafbf8&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单元限时小卷</a:t>
            </a:r>
            <a:endParaRPr lang="en-US" altLang="zh-CN" sz="4400" dirty="0"/>
          </a:p>
        </p:txBody>
      </p:sp>
      <p:sp>
        <p:nvSpPr>
          <p:cNvPr id="4" name="C_3#d54edb0fa.fixed?vja=1&amp;pid=366aafbf8&amp;color=255,255,255&amp;vtp=1"/>
          <p:cNvSpPr/>
          <p:nvPr/>
        </p:nvSpPr>
        <p:spPr>
          <a:xfrm>
            <a:off x="0" y="4288536"/>
            <a:ext cx="12188952" cy="356616"/>
          </a:xfrm>
          <a:prstGeom prst="rect">
            <a:avLst/>
          </a:prstGeom>
          <a:noFill/>
          <a:ln/>
        </p:spPr>
        <p:txBody>
          <a:bodyPr wrap="square" lIns="0" tIns="0" rIns="0" bIns="0" rtlCol="0" anchor="ctr"/>
          <a:lstStyle/>
          <a:p>
            <a:pPr algn="ctr">
              <a:lnSpc>
                <a:spcPct val="100000"/>
              </a:lnSpc>
            </a:pPr>
            <a:r>
              <a:rPr lang="en-US" altLang="zh-CN" sz="2000" b="0" i="0" dirty="0">
                <a:solidFill>
                  <a:srgbClr val="FFFFFF"/>
                </a:solidFill>
                <a:latin typeface="Times New Roman" pitchFamily="34" charset="0"/>
                <a:ea typeface="微软雅黑" pitchFamily="34" charset="-122"/>
                <a:cs typeface="Times New Roman" pitchFamily="34" charset="-120"/>
              </a:rPr>
              <a:t>建议用时：54分钟</a:t>
            </a:r>
            <a:endParaRPr lang="en-US" altLang="zh-CN" sz="2000" dirty="0"/>
          </a:p>
        </p:txBody>
      </p:sp>
    </p:spTree>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name="Slide 84&amp;si=84">
    <p:spTree>
      <p:nvGrpSpPr>
        <p:cNvPr id="1" name=""/>
        <p:cNvGrpSpPr/>
        <p:nvPr/>
      </p:nvGrpSpPr>
      <p:grpSpPr>
        <a:xfrm>
          <a:off x="0" y="0"/>
          <a:ext cx="0" cy="0"/>
          <a:chOff x="0" y="0"/>
          <a:chExt cx="0" cy="0"/>
        </a:xfrm>
      </p:grpSpPr>
      <p:sp>
        <p:nvSpPr>
          <p:cNvPr id="2" name="QM_5_BD.395_1#1b7fd6a06?vja=1&amp;pid=e52eb2661&amp;color=0,0,0&amp;vtp=1&amp;bt=1"/>
          <p:cNvSpPr/>
          <p:nvPr/>
        </p:nvSpPr>
        <p:spPr>
          <a:xfrm>
            <a:off x="722376" y="900000"/>
            <a:ext cx="10753344" cy="5211382"/>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[全国一卷2025年1月·浙江]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gaining</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popularity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worldwide.Referred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matrix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heavy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lifting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designing.</a:t>
            </a:r>
            <a:r>
              <a:rPr lang="en-US" altLang="zh-CN" sz="2000" b="0" i="0" u="sng" dirty="0">
                <a:solidFill>
                  <a:srgbClr val="000000"/>
                </a:solidFill>
                <a:latin typeface="Times New Roman" pitchFamily="34" charset="0"/>
                <a:ea typeface="微软雅黑" pitchFamily="34" charset="-122"/>
                <a:cs typeface="Times New Roman" pitchFamily="34" charset="-120"/>
              </a:rPr>
              <a:t>Eschewing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fertilizers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（化肥）</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elegantly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principle: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does.</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German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Ⅱ</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reproducible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minimal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maintenance.Planners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（模块化）.In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matrix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conserves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discourages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weeds.</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Oudolf’s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popularized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flavors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playing</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four-season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wildlife.Beautiful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sculpture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odd-looking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heads.</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Tree>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M_5_BD.395_2#1b7fd6a06?vja=1&amp;pid=e52eb2661&amp;color=0,0,0&amp;mp=1&amp;vtp=1&amp;bt=1"/>
          <p:cNvSpPr/>
          <p:nvPr/>
        </p:nvSpPr>
        <p:spPr>
          <a:xfrm>
            <a:off x="722376" y="896112"/>
            <a:ext cx="10753344" cy="3390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matrix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consideration.Led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growth.</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substantial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inputs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dramatically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well.Established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matrix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fertilizer,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watering.Compared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plots</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carbon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absorption</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stormwater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significantly.</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
        <p:nvSpPr>
          <p:cNvPr id="3" name="QM_5_EX.396_1#1b7fd6a06?vja=1&amp;pid=e52eb2661&amp;color=0,0,0&amp;vtp=1"/>
          <p:cNvSpPr/>
          <p:nvPr/>
        </p:nvSpPr>
        <p:spPr>
          <a:xfrm>
            <a:off x="722376" y="4301553"/>
            <a:ext cx="10753344" cy="351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本文主要介绍了“矩阵式”种植方法的理念、起源、发展、原则以及带来的益处。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QC_6_BD.397_1#97930806c?vja=1&amp;pid=1b7fd6a0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“Eschewing”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398_1#97930806c.bracket?vja=1&amp;pid=1b7fd6a06&amp;color=0,0,0&amp;vpa=179&amp;vtp=1"/>
          <p:cNvSpPr/>
          <p:nvPr/>
        </p:nvSpPr>
        <p:spPr>
          <a:xfrm>
            <a:off x="93059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BD.397_2#97930806c.choices?vja=1&amp;pid=1b7fd6a06&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A.Running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.Keeping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C.Putting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endParaRPr lang="en-US" altLang="zh-CN" sz="2000" dirty="0"/>
          </a:p>
        </p:txBody>
      </p:sp>
      <p:sp>
        <p:nvSpPr>
          <p:cNvPr id="5" name="QC_6_AS.399_1#97930806c?vja=1&amp;pid=1b7fd6a06&amp;color=0,0,0&amp;vtp=1"/>
          <p:cNvSpPr/>
          <p:nvPr/>
        </p:nvSpPr>
        <p:spPr>
          <a:xfrm>
            <a:off x="722376" y="2077847"/>
            <a:ext cx="10753344" cy="1909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词义猜测题。根据画线词前一句中的“this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aims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heavy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garden,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designing”及画线词后的to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garden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does可知，“矩阵式”种植方法旨在发挥自然在花园中的作用，以更加贴近自然的方式进行园艺种植，因此这种种植方式通常不依赖化肥和电动工具。由此可推断，Eschewing意为“不使用；远离”，与Keeping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from语义相近。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87&amp;si=87">
    <p:spTree>
      <p:nvGrpSpPr>
        <p:cNvPr id="1" name=""/>
        <p:cNvGrpSpPr/>
        <p:nvPr/>
      </p:nvGrpSpPr>
      <p:grpSpPr>
        <a:xfrm>
          <a:off x="0" y="0"/>
          <a:ext cx="0" cy="0"/>
          <a:chOff x="0" y="0"/>
          <a:chExt cx="0" cy="0"/>
        </a:xfrm>
      </p:grpSpPr>
      <p:sp>
        <p:nvSpPr>
          <p:cNvPr id="2" name="QC_6_BD.400_1#9eeb79ca7?vja=1&amp;pid=1b7fd6a0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matrix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introduced?(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401_1#9eeb79ca7.bracket?vja=1&amp;pid=1b7fd6a06&amp;color=0,0,0&amp;vpa=180&amp;vtp=1"/>
          <p:cNvSpPr/>
          <p:nvPr/>
        </p:nvSpPr>
        <p:spPr>
          <a:xfrm>
            <a:off x="658501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BD.400_2#9eeb79ca7.choices?vja=1&amp;pid=1b7fd6a06&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gardens.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resources.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low-maintenance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parkland.</a:t>
            </a:r>
            <a:endParaRPr lang="en-US" altLang="zh-CN" sz="2000" dirty="0"/>
          </a:p>
        </p:txBody>
      </p:sp>
      <p:sp>
        <p:nvSpPr>
          <p:cNvPr id="5" name="QC_6_AS.402_1#9eeb79ca7?vja=1&amp;pid=1b7fd6a06&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concept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German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planners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large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parkland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Ⅱ</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reproducible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minimal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maintenance.”可知，“矩阵式”种植的理念的诞生是因为当时的德国城市规划者试图以一种可复制且需要最少维护的方式种植大面积公园绿地。故选D项。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88&amp;si=88">
    <p:spTree>
      <p:nvGrpSpPr>
        <p:cNvPr id="1" name=""/>
        <p:cNvGrpSpPr/>
        <p:nvPr/>
      </p:nvGrpSpPr>
      <p:grpSpPr>
        <a:xfrm>
          <a:off x="0" y="0"/>
          <a:ext cx="0" cy="0"/>
          <a:chOff x="0" y="0"/>
          <a:chExt cx="0" cy="0"/>
        </a:xfrm>
      </p:grpSpPr>
      <p:sp>
        <p:nvSpPr>
          <p:cNvPr id="2" name="QC_6_BD.403_1#f52f513e1?vja=1&amp;pid=1b7fd6a0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Oudolf’s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gardens?(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404_1#f52f513e1.bracket?vja=1&amp;pid=1b7fd6a06&amp;color=0,0,0&amp;vpa=181&amp;vtp=1"/>
          <p:cNvSpPr/>
          <p:nvPr/>
        </p:nvSpPr>
        <p:spPr>
          <a:xfrm>
            <a:off x="79232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BD.403_2#f52f513e1.choices?vja=1&amp;pid=1b7fd6a06&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691179" algn="l"/>
                <a:tab pos="5534757" algn="l"/>
                <a:tab pos="789573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Traditional.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Odd-looking.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Tasteful.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.Well-protected.</a:t>
            </a:r>
            <a:endParaRPr lang="en-US" altLang="zh-CN" sz="2000" dirty="0"/>
          </a:p>
        </p:txBody>
      </p:sp>
      <p:sp>
        <p:nvSpPr>
          <p:cNvPr id="5" name="QC_6_AS.405_1#f52f513e1?vja=1&amp;pid=1b7fd6a06&amp;color=0,0,0&amp;vtp=1"/>
          <p:cNvSpPr/>
          <p:nvPr/>
        </p:nvSpPr>
        <p:spPr>
          <a:xfrm>
            <a:off x="722376" y="1696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推理判断题。根据第三段中的“adding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artistic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flavors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mixes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form</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Beautiful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year-round,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invite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enjoy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detail,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grasses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gentle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sculpture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odd-looking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heads.”可知，皮特·乌多夫的花园加入了艺术元素，在色彩和形态上十分用心，四季都有美丽的景致可供欣赏，从微风中草叶的声音到外形奇特的种子头雕塑。由此可推知，他的花园很有品味。故选C项。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
        <p:nvSpPr>
          <p:cNvPr id="2" name="QC_6_AS.405_2#f52f513e1?vja=1&amp;pid=1b7fd6a06&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干扰项解读</a:t>
            </a:r>
            <a:endParaRPr lang="en-US" altLang="zh-CN" sz="2000" dirty="0"/>
          </a:p>
        </p:txBody>
      </p:sp>
      <p:graphicFrame>
        <p:nvGraphicFramePr>
          <p:cNvPr id="90" name="QC_6_AS.405_3#f52f513e1?colgroup=3,36&amp;vja=1&amp;pid=1b7fd6a06&amp;color=0,0,0&amp;mp=1&amp;vtp=1"/>
          <p:cNvGraphicFramePr>
            <a:graphicFrameLocks noGrp="1"/>
          </p:cNvGraphicFramePr>
          <p:nvPr>
            <p:extLst>
              <p:ext uri="{D42A27DB-BD31-4B8C-83A1-F6EECF244321}">
                <p14:modId xmlns:p14="http://schemas.microsoft.com/office/powerpoint/2010/main" val="95301452"/>
              </p:ext>
            </p:extLst>
          </p:nvPr>
        </p:nvGraphicFramePr>
        <p:xfrm>
          <a:off x="722376" y="1384125"/>
          <a:ext cx="10725912" cy="3036316"/>
        </p:xfrm>
        <a:graphic>
          <a:graphicData uri="http://schemas.openxmlformats.org/drawingml/2006/table">
            <a:tbl>
              <a:tblPr/>
              <a:tblGrid>
                <a:gridCol w="1161288">
                  <a:extLst>
                    <a:ext uri="{9D8B030D-6E8A-4147-A177-3AD203B41FA5}">
                      <a16:colId xmlns:a16="http://schemas.microsoft.com/office/drawing/2014/main" val="20000"/>
                    </a:ext>
                  </a:extLst>
                </a:gridCol>
                <a:gridCol w="9564624">
                  <a:extLst>
                    <a:ext uri="{9D8B030D-6E8A-4147-A177-3AD203B41FA5}">
                      <a16:colId xmlns:a16="http://schemas.microsoft.com/office/drawing/2014/main" val="20001"/>
                    </a:ext>
                  </a:extLst>
                </a:gridCol>
              </a:tblGrid>
              <a:tr h="257704">
                <a:tc>
                  <a:txBody>
                    <a:bodyPr/>
                    <a:lstStyle/>
                    <a:p>
                      <a:pPr algn="ctr" hangingPunct="0">
                        <a:lnSpc>
                          <a:spcPct val="130000"/>
                        </a:lnSpc>
                      </a:pPr>
                      <a:r>
                        <a:rPr lang="en-US" altLang="zh-CN" sz="2000" b="1" i="0" dirty="0" err="1">
                          <a:solidFill>
                            <a:srgbClr val="385723"/>
                          </a:solidFill>
                          <a:latin typeface="Times New Roman" pitchFamily="34" charset="0"/>
                          <a:ea typeface="微软雅黑" pitchFamily="34" charset="-122"/>
                          <a:cs typeface="Times New Roman" pitchFamily="34" charset="-120"/>
                        </a:rPr>
                        <a:t>干扰项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错误原因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4273">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A.传统的。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文章介绍的“矩阵式”种植是一种新颖的园艺设计方法，与传统园艺方式不同。根据第三段中的popularized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style可知，皮特·乌多夫的花园采用了这种种植方式，而且在种植搭配、色彩和形式运用上都有创新。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5934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B.外形奇特的。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文章中仅提到the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sculpture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odd-looking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heads，说明只是花园里种子头雕塑的造型奇特，这只是花园的一个小细节，不能以偏概全地用这个词形容整个花园。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5934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D.保护良好的。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文章中并没有关于花园保护情况的相关描述。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fade">
                                      <p:cBhvr>
                                        <p:cTn id="13"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P_6_BD#2f3358f1c?vja=1&amp;pid=10ccd24ae&amp;color=0,0,0&amp;vtp=1&amp;bt=1"/>
          <p:cNvSpPr/>
          <p:nvPr/>
        </p:nvSpPr>
        <p:spPr>
          <a:xfrm>
            <a:off x="722376" y="89611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根据提示补全句子。</a:t>
            </a:r>
            <a:endParaRPr lang="en-US" altLang="zh-CN" sz="2000" dirty="0"/>
          </a:p>
        </p:txBody>
      </p:sp>
      <p:sp>
        <p:nvSpPr>
          <p:cNvPr id="3" name="QB_6_BD.31_1#65287f876?vja=1&amp;pid=10ccd24ae&amp;color=0,0,0&amp;vtp=1"/>
          <p:cNvSpPr/>
          <p:nvPr/>
        </p:nvSpPr>
        <p:spPr>
          <a:xfrm>
            <a:off x="722376" y="1277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1.当他们看到蓝色海水的那一刻，它的独特之美确实使他们惊叹不已。（breath）</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indeed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exceptional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beauty.</a:t>
            </a:r>
            <a:endParaRPr lang="en-US" altLang="zh-CN" sz="2000" dirty="0"/>
          </a:p>
        </p:txBody>
      </p:sp>
      <p:sp>
        <p:nvSpPr>
          <p:cNvPr id="4" name="QB_6_AN.32_1#65287f876.blank?vja=1&amp;pid=10ccd24ae&amp;color=0,0,0&amp;vpa=11&amp;vtp=1"/>
          <p:cNvSpPr/>
          <p:nvPr/>
        </p:nvSpPr>
        <p:spPr>
          <a:xfrm>
            <a:off x="6829171" y="1620647"/>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took</a:t>
            </a:r>
            <a:endParaRPr lang="en-US" altLang="zh-CN" sz="2000" dirty="0"/>
          </a:p>
        </p:txBody>
      </p:sp>
      <p:sp>
        <p:nvSpPr>
          <p:cNvPr id="5" name="QB_6_AN.33_1#65287f876.blank?vja=1&amp;pid=10ccd24ae&amp;color=0,0,0&amp;vpa=12&amp;vtp=1"/>
          <p:cNvSpPr/>
          <p:nvPr/>
        </p:nvSpPr>
        <p:spPr>
          <a:xfrm>
            <a:off x="7668070" y="1620647"/>
            <a:ext cx="520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their</a:t>
            </a:r>
            <a:endParaRPr lang="en-US" altLang="zh-CN" sz="2000" dirty="0"/>
          </a:p>
        </p:txBody>
      </p:sp>
      <p:sp>
        <p:nvSpPr>
          <p:cNvPr id="6" name="QB_6_AN.34_1#65287f876.blank?vja=1&amp;pid=10ccd24ae&amp;color=0,0,0&amp;vpa=13&amp;vtp=1"/>
          <p:cNvSpPr/>
          <p:nvPr/>
        </p:nvSpPr>
        <p:spPr>
          <a:xfrm>
            <a:off x="8557768" y="1620647"/>
            <a:ext cx="690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breath</a:t>
            </a:r>
            <a:endParaRPr lang="en-US" altLang="zh-CN" sz="2000" dirty="0"/>
          </a:p>
        </p:txBody>
      </p:sp>
      <p:sp>
        <p:nvSpPr>
          <p:cNvPr id="7" name="QB_6_AN.35_1#65287f876.blank?vja=1&amp;pid=10ccd24ae&amp;color=0,0,0&amp;vpa=14&amp;vtp=1"/>
          <p:cNvSpPr/>
          <p:nvPr/>
        </p:nvSpPr>
        <p:spPr>
          <a:xfrm>
            <a:off x="9650667" y="1607947"/>
            <a:ext cx="593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away</a:t>
            </a:r>
            <a:endParaRPr lang="en-US" altLang="zh-CN" sz="2000" dirty="0"/>
          </a:p>
        </p:txBody>
      </p:sp>
      <p:sp>
        <p:nvSpPr>
          <p:cNvPr id="8" name="QB_6_AS.36_1#65287f876?vja=1&amp;pid=10ccd24ae&amp;color=0,0,0&amp;vtp=1"/>
          <p:cNvSpPr/>
          <p:nvPr/>
        </p:nvSpPr>
        <p:spPr>
          <a:xfrm>
            <a:off x="722376" y="2417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breath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away意为“令某人惊叹”。</a:t>
            </a:r>
            <a:endParaRPr lang="en-US" altLang="zh-CN" sz="2200" dirty="0"/>
          </a:p>
        </p:txBody>
      </p:sp>
      <p:sp>
        <p:nvSpPr>
          <p:cNvPr id="9" name="QB_6_BD.37_1#063f6c9a8?vja=1&amp;pid=10ccd24ae&amp;color=0,0,0&amp;vtp=1"/>
          <p:cNvSpPr/>
          <p:nvPr/>
        </p:nvSpPr>
        <p:spPr>
          <a:xfrm>
            <a:off x="722376" y="2810065"/>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2.工人们对他能否在短时间内完成这项任务有一定的怀疑。（as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doubt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workers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p:txBody>
      </p:sp>
      <p:sp>
        <p:nvSpPr>
          <p:cNvPr id="10" name="QB_6_AN.38_1#063f6c9a8.blank?vja=1&amp;pid=10ccd24ae&amp;color=0,0,0&amp;vpa=15&amp;vtp=1"/>
          <p:cNvSpPr/>
          <p:nvPr/>
        </p:nvSpPr>
        <p:spPr>
          <a:xfrm>
            <a:off x="6013831" y="3152965"/>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11" name="QB_6_AN.39_1#063f6c9a8.blank?vja=1&amp;pid=10ccd24ae&amp;color=0,0,0&amp;vpa=16&amp;vtp=1"/>
          <p:cNvSpPr/>
          <p:nvPr/>
        </p:nvSpPr>
        <p:spPr>
          <a:xfrm>
            <a:off x="6541453" y="3152965"/>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2" name="QB_6_AN.40_1#063f6c9a8.blank?vja=1&amp;pid=10ccd24ae&amp;color=0,0,0&amp;vpa=17&amp;vtp=1"/>
          <p:cNvSpPr/>
          <p:nvPr/>
        </p:nvSpPr>
        <p:spPr>
          <a:xfrm>
            <a:off x="7056374" y="3152965"/>
            <a:ext cx="874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whether</a:t>
            </a:r>
            <a:endParaRPr lang="en-US" altLang="zh-CN" sz="2000" dirty="0"/>
          </a:p>
        </p:txBody>
      </p:sp>
      <p:sp>
        <p:nvSpPr>
          <p:cNvPr id="13" name="QB_6_AN.41_1#063f6c9a8.blank?vja=1&amp;pid=10ccd24ae&amp;color=0,0,0&amp;vpa=18&amp;vtp=1"/>
          <p:cNvSpPr/>
          <p:nvPr/>
        </p:nvSpPr>
        <p:spPr>
          <a:xfrm>
            <a:off x="8244396" y="3152965"/>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he</a:t>
            </a:r>
            <a:endParaRPr lang="en-US" altLang="zh-CN" sz="2000" dirty="0"/>
          </a:p>
        </p:txBody>
      </p:sp>
      <p:sp>
        <p:nvSpPr>
          <p:cNvPr id="14" name="QB_6_AN.42_1#063f6c9a8.blank?vja=1&amp;pid=10ccd24ae&amp;color=0,0,0&amp;vpa=19&amp;vtp=1"/>
          <p:cNvSpPr/>
          <p:nvPr/>
        </p:nvSpPr>
        <p:spPr>
          <a:xfrm>
            <a:off x="8848217" y="3152965"/>
            <a:ext cx="620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could</a:t>
            </a:r>
            <a:endParaRPr lang="en-US" altLang="zh-CN" sz="2000" dirty="0"/>
          </a:p>
        </p:txBody>
      </p:sp>
      <p:sp>
        <p:nvSpPr>
          <p:cNvPr id="15" name="QB_6_AN.43_1#063f6c9a8.blank?vja=1&amp;pid=10ccd24ae&amp;color=0,0,0&amp;vpa=20&amp;vtp=1"/>
          <p:cNvSpPr/>
          <p:nvPr/>
        </p:nvSpPr>
        <p:spPr>
          <a:xfrm>
            <a:off x="9744139" y="3140265"/>
            <a:ext cx="16319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finish/complete</a:t>
            </a:r>
            <a:endParaRPr lang="en-US" altLang="zh-CN" sz="2000" dirty="0"/>
          </a:p>
        </p:txBody>
      </p:sp>
      <p:sp>
        <p:nvSpPr>
          <p:cNvPr id="16" name="QB_6_AN.44_1#063f6c9a8.blank?vja=1&amp;pid=10ccd24ae&amp;color=0,0,0&amp;vpa=21&amp;vtp=1"/>
          <p:cNvSpPr/>
          <p:nvPr/>
        </p:nvSpPr>
        <p:spPr>
          <a:xfrm>
            <a:off x="770001" y="3533965"/>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7" name="QB_6_AN.45_1#063f6c9a8.blank?vja=1&amp;pid=10ccd24ae&amp;color=0,0,0&amp;vpa=22&amp;vtp=1"/>
          <p:cNvSpPr/>
          <p:nvPr/>
        </p:nvSpPr>
        <p:spPr>
          <a:xfrm>
            <a:off x="1417701" y="3533965"/>
            <a:ext cx="465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task</a:t>
            </a:r>
            <a:endParaRPr lang="en-US" altLang="zh-CN" sz="2000" dirty="0"/>
          </a:p>
        </p:txBody>
      </p:sp>
      <p:sp>
        <p:nvSpPr>
          <p:cNvPr id="18" name="QB_6_BD.46_1#d8584fd07?vja=1&amp;pid=10ccd24ae&amp;color=0,0,0&amp;vtp=1"/>
          <p:cNvSpPr/>
          <p:nvPr/>
        </p:nvSpPr>
        <p:spPr>
          <a:xfrm>
            <a:off x="722376" y="39574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3.不是这个故事本身而是这个故事反映出来的东西才是重要的。（强调句；</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a:t>
            </a:r>
            <a:endParaRPr lang="en-US" altLang="zh-CN" sz="2000" dirty="0"/>
          </a:p>
          <a:p>
            <a:pPr algn="l">
              <a:lnSpc>
                <a:spcPct val="125000"/>
              </a:lnSpc>
            </a:pP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story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9" name="QB_6_AN.47_1#d8584fd07.blank?vja=1&amp;pid=10ccd24ae&amp;color=0,0,0&amp;vpa=23&amp;vtp=1"/>
          <p:cNvSpPr/>
          <p:nvPr/>
        </p:nvSpPr>
        <p:spPr>
          <a:xfrm>
            <a:off x="782701" y="4300347"/>
            <a:ext cx="211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20" name="QB_6_AN.48_1#d8584fd07.blank?vja=1&amp;pid=10ccd24ae&amp;color=0,0,0&amp;vpa=24&amp;vtp=1"/>
          <p:cNvSpPr/>
          <p:nvPr/>
        </p:nvSpPr>
        <p:spPr>
          <a:xfrm>
            <a:off x="1290701" y="4300347"/>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21" name="QB_6_AN.49_1#d8584fd07.blank?vja=1&amp;pid=10ccd24ae&amp;color=0,0,0&amp;vpa=25&amp;vtp=1"/>
          <p:cNvSpPr/>
          <p:nvPr/>
        </p:nvSpPr>
        <p:spPr>
          <a:xfrm>
            <a:off x="1786001" y="4300347"/>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not</a:t>
            </a:r>
            <a:endParaRPr lang="en-US" altLang="zh-CN" sz="2000" dirty="0"/>
          </a:p>
        </p:txBody>
      </p:sp>
      <p:sp>
        <p:nvSpPr>
          <p:cNvPr id="22" name="QB_6_AN.50_1#d8584fd07.blank?vja=1&amp;pid=10ccd24ae&amp;color=0,0,0&amp;vpa=26&amp;vtp=1"/>
          <p:cNvSpPr/>
          <p:nvPr/>
        </p:nvSpPr>
        <p:spPr>
          <a:xfrm>
            <a:off x="2421001" y="4300347"/>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23" name="QB_6_AN.51_1#d8584fd07.blank?vja=1&amp;pid=10ccd24ae&amp;color=0,0,0&amp;vpa=27&amp;vtp=1"/>
          <p:cNvSpPr/>
          <p:nvPr/>
        </p:nvSpPr>
        <p:spPr>
          <a:xfrm>
            <a:off x="3081401" y="4287647"/>
            <a:ext cx="563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story</a:t>
            </a:r>
            <a:endParaRPr lang="en-US" altLang="zh-CN" sz="2000" dirty="0"/>
          </a:p>
        </p:txBody>
      </p:sp>
      <p:sp>
        <p:nvSpPr>
          <p:cNvPr id="24" name="QB_6_AN.52_1#d8584fd07.blank?vja=1&amp;pid=10ccd24ae&amp;color=0,0,0&amp;vpa=28&amp;vtp=1"/>
          <p:cNvSpPr/>
          <p:nvPr/>
        </p:nvSpPr>
        <p:spPr>
          <a:xfrm>
            <a:off x="8375714" y="4300347"/>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25" name="QB_6_AN.53_1#d8584fd07.blank?vja=1&amp;pid=10ccd24ae&amp;color=0,0,0&amp;vpa=29&amp;vtp=1"/>
          <p:cNvSpPr/>
          <p:nvPr/>
        </p:nvSpPr>
        <p:spPr>
          <a:xfrm>
            <a:off x="9125014" y="4300347"/>
            <a:ext cx="719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counts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3">
                                            <p:bg/>
                                          </p:spTgt>
                                        </p:tgtEl>
                                        <p:attrNameLst>
                                          <p:attrName>style.visibility</p:attrName>
                                        </p:attrNameLst>
                                      </p:cBhvr>
                                      <p:to>
                                        <p:strVal val="visible"/>
                                      </p:to>
                                    </p:set>
                                    <p:animEffect transition="in" filter="fade">
                                      <p:cBhvr>
                                        <p:cTn id="143" dur="500"/>
                                        <p:tgtEl>
                                          <p:spTgt spid="23">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3">
                                            <p:txEl>
                                              <p:pRg st="0" end="0"/>
                                            </p:txEl>
                                          </p:spTgt>
                                        </p:tgtEl>
                                        <p:attrNameLst>
                                          <p:attrName>style.visibility</p:attrName>
                                        </p:attrNameLst>
                                      </p:cBhvr>
                                      <p:to>
                                        <p:strVal val="visible"/>
                                      </p:to>
                                    </p:set>
                                    <p:animEffect transition="in" filter="fade">
                                      <p:cBhvr>
                                        <p:cTn id="146" dur="500"/>
                                        <p:tgtEl>
                                          <p:spTgt spid="23">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4">
                                            <p:bg/>
                                          </p:spTgt>
                                        </p:tgtEl>
                                        <p:attrNameLst>
                                          <p:attrName>style.visibility</p:attrName>
                                        </p:attrNameLst>
                                      </p:cBhvr>
                                      <p:to>
                                        <p:strVal val="visible"/>
                                      </p:to>
                                    </p:set>
                                    <p:animEffect transition="in" filter="fade">
                                      <p:cBhvr>
                                        <p:cTn id="151" dur="500"/>
                                        <p:tgtEl>
                                          <p:spTgt spid="24">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4">
                                            <p:txEl>
                                              <p:pRg st="0" end="0"/>
                                            </p:txEl>
                                          </p:spTgt>
                                        </p:tgtEl>
                                        <p:attrNameLst>
                                          <p:attrName>style.visibility</p:attrName>
                                        </p:attrNameLst>
                                      </p:cBhvr>
                                      <p:to>
                                        <p:strVal val="visible"/>
                                      </p:to>
                                    </p:set>
                                    <p:animEffect transition="in" filter="fade">
                                      <p:cBhvr>
                                        <p:cTn id="154" dur="500"/>
                                        <p:tgtEl>
                                          <p:spTgt spid="24">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5">
                                            <p:bg/>
                                          </p:spTgt>
                                        </p:tgtEl>
                                        <p:attrNameLst>
                                          <p:attrName>style.visibility</p:attrName>
                                        </p:attrNameLst>
                                      </p:cBhvr>
                                      <p:to>
                                        <p:strVal val="visible"/>
                                      </p:to>
                                    </p:set>
                                    <p:animEffect transition="in" filter="fade">
                                      <p:cBhvr>
                                        <p:cTn id="159" dur="500"/>
                                        <p:tgtEl>
                                          <p:spTgt spid="25">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5">
                                            <p:txEl>
                                              <p:pRg st="0" end="0"/>
                                            </p:txEl>
                                          </p:spTgt>
                                        </p:tgtEl>
                                        <p:attrNameLst>
                                          <p:attrName>style.visibility</p:attrName>
                                        </p:attrNameLst>
                                      </p:cBhvr>
                                      <p:to>
                                        <p:strVal val="visible"/>
                                      </p:to>
                                    </p:set>
                                    <p:animEffect transition="in" filter="fade">
                                      <p:cBhvr>
                                        <p:cTn id="162"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10" grpId="0" build="p" animBg="1"/>
      <p:bldP spid="11" grpId="0" build="p" animBg="1"/>
      <p:bldP spid="12" grpId="0" build="p" animBg="1"/>
      <p:bldP spid="13" grpId="0" build="p" animBg="1"/>
      <p:bldP spid="14" grpId="0" build="p" animBg="1"/>
      <p:bldP spid="15" grpId="0" build="p" animBg="1"/>
      <p:bldP spid="16" grpId="0" build="p" animBg="1"/>
      <p:bldP spid="17" grpId="0" build="p" animBg="1"/>
      <p:bldP spid="19" grpId="0" build="p" animBg="1"/>
      <p:bldP spid="20" grpId="0" build="p" animBg="1"/>
      <p:bldP spid="21" grpId="0" build="p" animBg="1"/>
      <p:bldP spid="22" grpId="0" build="p" animBg="1"/>
      <p:bldP spid="23" grpId="0" build="p" animBg="1"/>
      <p:bldP spid="24" grpId="0" build="p" animBg="1"/>
      <p:bldP spid="25"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90&amp;si=90">
    <p:spTree>
      <p:nvGrpSpPr>
        <p:cNvPr id="1" name=""/>
        <p:cNvGrpSpPr/>
        <p:nvPr/>
      </p:nvGrpSpPr>
      <p:grpSpPr>
        <a:xfrm>
          <a:off x="0" y="0"/>
          <a:ext cx="0" cy="0"/>
          <a:chOff x="0" y="0"/>
          <a:chExt cx="0" cy="0"/>
        </a:xfrm>
      </p:grpSpPr>
      <p:sp>
        <p:nvSpPr>
          <p:cNvPr id="2" name="QC_6_BD.406_1#5b16c136b?vja=1&amp;pid=1b7fd6a0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407_1#5b16c136b.bracket?vja=1&amp;pid=1b7fd6a06&amp;color=0,0,0&amp;vpa=182&amp;vtp=1"/>
          <p:cNvSpPr/>
          <p:nvPr/>
        </p:nvSpPr>
        <p:spPr>
          <a:xfrm>
            <a:off x="773753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BD.406_2#5b16c136b.choices?vja=1&amp;pid=1b7fd6a06&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WILD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EQUALS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C.Matrix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WONDERS</a:t>
            </a:r>
            <a:endParaRPr lang="en-US" altLang="zh-CN" sz="2000" dirty="0"/>
          </a:p>
        </p:txBody>
      </p:sp>
      <p:sp>
        <p:nvSpPr>
          <p:cNvPr id="5" name="QC_6_AS.408_1#5b16c136b?vja=1&amp;pid=1b7fd6a06&amp;color=0,0,0&amp;vtp=1"/>
          <p:cNvSpPr/>
          <p:nvPr/>
        </p:nvSpPr>
        <p:spPr>
          <a:xfrm>
            <a:off x="722376" y="2077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全文可知，文章开篇指出一种新型园艺设计方法——“矩阵式”种植方法，接着介绍其理念、起源、发展、原则和益处，突出了这种种植方式让花园更贴近自然的特点，代表了园艺发展的一种越来越受欢迎的趋势。A项（园艺的未来是自然化的）中的WILD代表自然的、不受过多人工干预的状态，契合“矩阵式”种植方法让自然主导花园的特点，符合文章主旨。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91&amp;si=91">
    <p:spTree>
      <p:nvGrpSpPr>
        <p:cNvPr id="1" name=""/>
        <p:cNvGrpSpPr/>
        <p:nvPr/>
      </p:nvGrpSpPr>
      <p:grpSpPr>
        <a:xfrm>
          <a:off x="0" y="0"/>
          <a:ext cx="0" cy="0"/>
          <a:chOff x="0" y="0"/>
          <a:chExt cx="0" cy="0"/>
        </a:xfrm>
      </p:grpSpPr>
      <p:sp>
        <p:nvSpPr>
          <p:cNvPr id="2" name="QC_6_AS.408_2#5b16c136b?vja=1&amp;pid=1b7fd6a06&amp;color=0,0,0&amp;mp=1&amp;vtp=1&amp;bt=1"/>
          <p:cNvSpPr/>
          <p:nvPr/>
        </p:nvSpPr>
        <p:spPr>
          <a:xfrm>
            <a:off x="722376" y="900000"/>
            <a:ext cx="10753344" cy="1875155"/>
          </a:xfrm>
          <a:prstGeom prst="rect">
            <a:avLst/>
          </a:prstGeom>
          <a:noFill/>
          <a:ln/>
        </p:spPr>
        <p:txBody>
          <a:bodyPr wrap="square" lIns="0" tIns="0" rIns="0" bIns="0" rtlCol="0" anchor="t"/>
          <a:lstStyle/>
          <a:p>
            <a:pPr algn="just">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易错警示</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本题易错选C项（矩阵式花园需要更多打理）。C项中的Matrix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gardens虽然是本文讨论的主题，但“矩阵式”花园的核心理念是让花园中的花木自然生长。根据最后一段中的“Established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matrix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gardens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support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gardens: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fertilizer,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dividing,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regular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watering.”可知，成熟的“矩阵式”花园减少了对人类干预的依赖，不需要像传统花园那样给予过多关注。所以C项错误。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92&amp;si=92">
    <p:spTree>
      <p:nvGrpSpPr>
        <p:cNvPr id="1" name=""/>
        <p:cNvGrpSpPr/>
        <p:nvPr/>
      </p:nvGrpSpPr>
      <p:grpSpPr>
        <a:xfrm>
          <a:off x="0" y="0"/>
          <a:ext cx="0" cy="0"/>
          <a:chOff x="0" y="0"/>
          <a:chExt cx="0" cy="0"/>
        </a:xfrm>
      </p:grpSpPr>
      <p:sp>
        <p:nvSpPr>
          <p:cNvPr id="2" name="QC_6_AS.408_3#5b16c136b?vja=1&amp;pid=1b7fd6a06&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C_6_AS.408_4#5b16c136b?vja=1&amp;pid=1b7fd6a06&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313432" y="1384124"/>
            <a:ext cx="7571232" cy="33375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S.408_5#5b16c136b?vja=1&amp;pid=1b7fd6a06&amp;color=0,0,0&amp;mp=1&amp;vtp=1"/>
          <p:cNvSpPr/>
          <p:nvPr/>
        </p:nvSpPr>
        <p:spPr>
          <a:xfrm>
            <a:off x="722376" y="4851224"/>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在矩阵式花园中，具有相似培育需求的植物被组合在一起，以便于它们在地上和地下一起生长，形成一个协同的生态系统，该生态系统既能节约用水，又能抑制杂草的生长。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94&amp;si=94">
    <p:spTree>
      <p:nvGrpSpPr>
        <p:cNvPr id="1" name=""/>
        <p:cNvGrpSpPr/>
        <p:nvPr/>
      </p:nvGrpSpPr>
      <p:grpSpPr>
        <a:xfrm>
          <a:off x="0" y="0"/>
          <a:ext cx="0" cy="0"/>
          <a:chOff x="0" y="0"/>
          <a:chExt cx="0" cy="0"/>
        </a:xfrm>
      </p:grpSpPr>
      <p:sp>
        <p:nvSpPr>
          <p:cNvPr id="2" name="QM_5_BD.409_1#0525e791a?vja=1&amp;pid=d7b144689&amp;color=0,0,0&amp;vtp=1&amp;bt=1"/>
          <p:cNvSpPr/>
          <p:nvPr/>
        </p:nvSpPr>
        <p:spPr>
          <a:xfrm>
            <a:off x="722376" y="900000"/>
            <a:ext cx="10753344" cy="110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[湖南长沙部分重点高中2025高二期中联考]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bombarded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lives.1.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p:txBody>
      </p:sp>
      <p:sp>
        <p:nvSpPr>
          <p:cNvPr id="3" name="QM_5_AN.410_1#0525e791a.blank?vja=1&amp;pid=d7b144689&amp;color=0,0,0&amp;vpa=183&amp;vtp=1"/>
          <p:cNvSpPr/>
          <p:nvPr/>
        </p:nvSpPr>
        <p:spPr>
          <a:xfrm>
            <a:off x="4420616" y="1623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M_5_BD.409_2#0525e791a?vja=1&amp;pid=d7b144689&amp;color=0,0,0&amp;vtp=1"/>
          <p:cNvSpPr/>
          <p:nvPr/>
        </p:nvSpPr>
        <p:spPr>
          <a:xfrm>
            <a:off x="722376" y="2052270"/>
            <a:ext cx="10753344" cy="2637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The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Power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of</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Decision-Making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power.2.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prospects.This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passionate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endParaRPr lang="en-US" altLang="zh-CN" sz="2000" dirty="0"/>
          </a:p>
        </p:txBody>
      </p:sp>
      <p:sp>
        <p:nvSpPr>
          <p:cNvPr id="5" name="QM_5_AN.412_1#0525e791a.blank?vja=1&amp;pid=d7b144689&amp;color=0,0,0&amp;vpa=184&amp;vtp=1"/>
          <p:cNvSpPr/>
          <p:nvPr/>
        </p:nvSpPr>
        <p:spPr>
          <a:xfrm>
            <a:off x="10099802" y="239517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6" name="QM_5_BD.411_1#0525e791a?vja=1&amp;pid=d7b144689&amp;color=0,0,0&amp;vtp=1"/>
          <p:cNvSpPr/>
          <p:nvPr/>
        </p:nvSpPr>
        <p:spPr>
          <a:xfrm>
            <a:off x="722376" y="4728668"/>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The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Weight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of</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Consequences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consequences,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bad.3.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consequences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skip</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exercise</a:t>
            </a:r>
            <a:endParaRPr lang="en-US" altLang="zh-CN" sz="2000" dirty="0"/>
          </a:p>
        </p:txBody>
      </p:sp>
      <p:sp>
        <p:nvSpPr>
          <p:cNvPr id="7" name="QM_5_AN.413_1#0525e791a.blank?vja=1&amp;pid=d7b144689&amp;color=0,0,0&amp;vpa=185&amp;vtp=1"/>
          <p:cNvSpPr/>
          <p:nvPr/>
        </p:nvSpPr>
        <p:spPr>
          <a:xfrm>
            <a:off x="8384667" y="5071568"/>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1_1#0525e791a?vja=1&amp;pid=d7b144689&amp;color=0,0,0&amp;vtp=1">
            <a:extLst>
              <a:ext uri="{FF2B5EF4-FFF2-40B4-BE49-F238E27FC236}">
                <a16:creationId xmlns:a16="http://schemas.microsoft.com/office/drawing/2014/main" id="{08DFCDE2-4CEE-FEA8-001B-CFD2EE209D7C}"/>
              </a:ext>
            </a:extLst>
          </p:cNvPr>
          <p:cNvSpPr/>
          <p:nvPr/>
        </p:nvSpPr>
        <p:spPr>
          <a:xfrm>
            <a:off x="722376" y="900000"/>
            <a:ext cx="10753344" cy="1109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regularly</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consequence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cultures.</a:t>
            </a:r>
            <a:endParaRPr lang="en-US" altLang="zh-CN" sz="2000" dirty="0"/>
          </a:p>
        </p:txBody>
      </p:sp>
      <p:sp>
        <p:nvSpPr>
          <p:cNvPr id="3" name="QM_5_BD.414_1#0525e791a?vja=1&amp;pid=d7b144689&amp;color=0,0,0&amp;vtp=1&amp;bt=1">
            <a:extLst>
              <a:ext uri="{FF2B5EF4-FFF2-40B4-BE49-F238E27FC236}">
                <a16:creationId xmlns:a16="http://schemas.microsoft.com/office/drawing/2014/main" id="{54E66488-CEA9-B053-C15C-22AB4C89D872}"/>
              </a:ext>
            </a:extLst>
          </p:cNvPr>
          <p:cNvSpPr/>
          <p:nvPr/>
        </p:nvSpPr>
        <p:spPr>
          <a:xfrm>
            <a:off x="722376" y="2052447"/>
            <a:ext cx="10753344" cy="3395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Trusting</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Your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Instincts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numerous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instincts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us.4.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instincts.This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conclusion,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consequences,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instincts,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fulfilling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life.5.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p:txBody>
      </p:sp>
      <p:sp>
        <p:nvSpPr>
          <p:cNvPr id="4" name="QM_5_AN.415_1#0525e791a.blank?vja=1&amp;pid=d7b144689&amp;color=0,0,0&amp;vpa=186&amp;vtp=1">
            <a:extLst>
              <a:ext uri="{FF2B5EF4-FFF2-40B4-BE49-F238E27FC236}">
                <a16:creationId xmlns:a16="http://schemas.microsoft.com/office/drawing/2014/main" id="{999F3E03-32E2-DB83-682B-1BC106915386}"/>
              </a:ext>
            </a:extLst>
          </p:cNvPr>
          <p:cNvSpPr/>
          <p:nvPr/>
        </p:nvSpPr>
        <p:spPr>
          <a:xfrm>
            <a:off x="9872155" y="2395347"/>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5" name="QM_5_AN.416_1#0525e791a.blank?vja=1&amp;pid=d7b144689&amp;color=0,0,0&amp;vpa=187&amp;vtp=1">
            <a:extLst>
              <a:ext uri="{FF2B5EF4-FFF2-40B4-BE49-F238E27FC236}">
                <a16:creationId xmlns:a16="http://schemas.microsoft.com/office/drawing/2014/main" id="{CB4696B1-8AD4-C9DB-3E1B-DBB5DAEF7DEF}"/>
              </a:ext>
            </a:extLst>
          </p:cNvPr>
          <p:cNvSpPr/>
          <p:nvPr/>
        </p:nvSpPr>
        <p:spPr>
          <a:xfrm>
            <a:off x="4357751" y="5062347"/>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Tree>
    <p:extLst>
      <p:ext uri="{BB962C8B-B14F-4D97-AF65-F5344CB8AC3E}">
        <p14:creationId xmlns:p14="http://schemas.microsoft.com/office/powerpoint/2010/main" val="9875658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96&amp;si=96">
    <p:spTree>
      <p:nvGrpSpPr>
        <p:cNvPr id="1" name=""/>
        <p:cNvGrpSpPr/>
        <p:nvPr/>
      </p:nvGrpSpPr>
      <p:grpSpPr>
        <a:xfrm>
          <a:off x="0" y="0"/>
          <a:ext cx="0" cy="0"/>
          <a:chOff x="0" y="0"/>
          <a:chExt cx="0" cy="0"/>
        </a:xfrm>
      </p:grpSpPr>
      <p:sp>
        <p:nvSpPr>
          <p:cNvPr id="2" name="QM_5_BD.417_1#0525e791a?vja=1&amp;pid=d7b144689&amp;color=0,0,0&amp;vtp=1&amp;bt=1"/>
          <p:cNvSpPr/>
          <p:nvPr/>
        </p:nvSpPr>
        <p:spPr>
          <a:xfrm>
            <a:off x="722376" y="896112"/>
            <a:ext cx="10753344" cy="3395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signposts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destinations.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instincts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overlook.</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E.Decisions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trajectory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endParaRPr lang="en-US" altLang="zh-CN" sz="2000" dirty="0"/>
          </a:p>
        </p:txBody>
      </p:sp>
      <p:sp>
        <p:nvSpPr>
          <p:cNvPr id="3" name="QM_5_EX.418_1#0525e791a?vja=1&amp;pid=d7b144689&amp;color=0,0,0&amp;vtp=1"/>
          <p:cNvSpPr/>
          <p:nvPr/>
        </p:nvSpPr>
        <p:spPr>
          <a:xfrm>
            <a:off x="722376" y="43257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本文是一篇议论文。选择是我们生活中不可或缺的一部分。通过了解决策的力量、后果的分量并相信我们的直觉，我们就能作出让自己过上充实生活的选择。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97&amp;si=97">
    <p:spTree>
      <p:nvGrpSpPr>
        <p:cNvPr id="1" name=""/>
        <p:cNvGrpSpPr/>
        <p:nvPr/>
      </p:nvGrpSpPr>
      <p:grpSpPr>
        <a:xfrm>
          <a:off x="0" y="0"/>
          <a:ext cx="0" cy="0"/>
          <a:chOff x="0" y="0"/>
          <a:chExt cx="0" cy="0"/>
        </a:xfrm>
      </p:grpSpPr>
      <p:sp>
        <p:nvSpPr>
          <p:cNvPr id="2" name="QB_6_BD.419_1#cf2660a89?vja=1&amp;pid=0525e791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20_1#cf2660a89.blank?vja=1&amp;pid=0525e791a&amp;color=0,0,0&amp;vpa=188&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6_AS.421_1#cf2660a89?vja=1&amp;pid=0525e791a&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提到选择塑造了我们的生活，下文通过决策的力量、后果的分量及相信我们的直觉三个方面论述选择如何影响我们的生活。设空处应承上启下，F项（这些选择，无论大小，都对我们是谁以及我们成为什么样的人产生深远的影响）进一步阐述选择对我们的影响，符合语境。F项中的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choices呼应空前的choices。故选F项。</a:t>
            </a:r>
            <a:endParaRPr lang="en-US" altLang="zh-CN" sz="2200" dirty="0"/>
          </a:p>
        </p:txBody>
      </p:sp>
      <p:sp>
        <p:nvSpPr>
          <p:cNvPr id="5" name="QB_6_BD.422_1#29b2c118b?vja=1&amp;pid=0525e791a&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423_1#29b2c118b.blank?vja=1&amp;pid=0525e791a&amp;color=0,0,0&amp;vpa=189&amp;vtp=1"/>
          <p:cNvSpPr/>
          <p:nvPr/>
        </p:nvSpPr>
        <p:spPr>
          <a:xfrm>
            <a:off x="1036701" y="2834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6_AS.424_1#29b2c118b?vja=1&amp;pid=0525e791a&amp;color=0,0,0&amp;vtp=1"/>
          <p:cNvSpPr/>
          <p:nvPr/>
        </p:nvSpPr>
        <p:spPr>
          <a:xfrm>
            <a:off x="722376" y="32970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decisions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simple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task,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power.”提到作决定有很大的力量，C项（我们作的每一个决定都为新的机会或挑战铺平了道路）具体说明作决定蕴含的力量，承接上文，符合语境。故选C项。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name="Slide 98&amp;si=98">
    <p:spTree>
      <p:nvGrpSpPr>
        <p:cNvPr id="1" name=""/>
        <p:cNvGrpSpPr/>
        <p:nvPr/>
      </p:nvGrpSpPr>
      <p:grpSpPr>
        <a:xfrm>
          <a:off x="0" y="0"/>
          <a:ext cx="0" cy="0"/>
          <a:chOff x="0" y="0"/>
          <a:chExt cx="0" cy="0"/>
        </a:xfrm>
      </p:grpSpPr>
      <p:sp>
        <p:nvSpPr>
          <p:cNvPr id="2" name="QB_6_BD.425_1#b3a3a234c?vja=1&amp;pid=0525e791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26_1#b3a3a234c.blank?vja=1&amp;pid=0525e791a&amp;color=0,0,0&amp;vpa=190&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B_6_AS.427_1#b3a3a234c?vja=1&amp;pid=0525e791a&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consequences,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d.”提到选择是有后果的，下文通过举例论述不同的选择会带来不同的后果。G项（权衡利弊是很重要的，因为它们可以以不同的方式显著影响你的生活）进一步说明要权衡选择的利弊，因为选择带来的后果会影响生活，承接上文，符合语境。故选G项。</a:t>
            </a:r>
            <a:endParaRPr lang="en-US" altLang="zh-CN" sz="2200" dirty="0"/>
          </a:p>
        </p:txBody>
      </p:sp>
      <p:sp>
        <p:nvSpPr>
          <p:cNvPr id="5" name="QB_6_BD.428_1#314f9cdc3?vja=1&amp;pid=0525e791a&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429_1#314f9cdc3.blank?vja=1&amp;pid=0525e791a&amp;color=0,0,0&amp;vpa=191&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B_6_AS.430_1#314f9cdc3?vja=1&amp;pid=0525e791a&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上文提到直觉可以为我们指引方向，设空处应承接上文，继续阐述与直觉相关的内容。D项（我们的直觉有时可以提供理性思维可能忽略的见解）进一步介绍直觉的作用，承接上文，符合语境。故选D项。</a:t>
            </a:r>
            <a:endParaRPr lang="en-US" altLang="zh-CN" sz="2200" dirty="0"/>
          </a:p>
        </p:txBody>
      </p:sp>
      <p:sp>
        <p:nvSpPr>
          <p:cNvPr id="8" name="QB_6_BD.431_1#d5eee3e0a?vja=1&amp;pid=0525e791a&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6_AN.432_1#d5eee3e0a.blank?vja=1&amp;pid=0525e791a&amp;color=0,0,0&amp;vpa=192&amp;vtp=1"/>
          <p:cNvSpPr/>
          <p:nvPr/>
        </p:nvSpPr>
        <p:spPr>
          <a:xfrm>
            <a:off x="1024001" y="4459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B_6_AS.433_1#d5eee3e0a?vja=1&amp;pid=0525e791a&amp;color=0,0,0&amp;vtp=1"/>
          <p:cNvSpPr/>
          <p:nvPr/>
        </p:nvSpPr>
        <p:spPr>
          <a:xfrm>
            <a:off x="722376" y="4922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总结说明选择的重要性以及如何作出好的选择，设空处位于段尾，应承接上文。A项（它们就像路标，指引我们走向不同的目的地）用比喻的方式说明选择的作用，符合语境。A项中的They指代空前的choices。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name="Slide 100&amp;si=100">
    <p:spTree>
      <p:nvGrpSpPr>
        <p:cNvPr id="1" name=""/>
        <p:cNvGrpSpPr/>
        <p:nvPr/>
      </p:nvGrpSpPr>
      <p:grpSpPr>
        <a:xfrm>
          <a:off x="0" y="0"/>
          <a:ext cx="0" cy="0"/>
          <a:chOff x="0" y="0"/>
          <a:chExt cx="0" cy="0"/>
        </a:xfrm>
      </p:grpSpPr>
      <p:sp>
        <p:nvSpPr>
          <p:cNvPr id="2" name="QM_5_BD.434_1#9124fda2d?vja=1&amp;pid=3833dc5a9&amp;color=0,0,0&amp;vtp=1&amp;bt=1"/>
          <p:cNvSpPr/>
          <p:nvPr/>
        </p:nvSpPr>
        <p:spPr>
          <a:xfrm>
            <a:off x="722376" y="900000"/>
            <a:ext cx="10753344" cy="3771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[广东华附、省实、广雅、深中四校2025高二期末联考]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waitress—a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classroom.When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also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and—eventually—a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camera.But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quickly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ease—great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hobbies,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newspaper.In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valuable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Worthington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Daily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Globe</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miracle,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photojournalism.</a:t>
            </a:r>
            <a:r>
              <a:rPr lang="en-US" altLang="zh-CN" sz="100" b="0" i="0" kern="0" spc="-99900" dirty="0">
                <a:solidFill>
                  <a:srgbClr val="FFFFFF"/>
                </a:solidFill>
                <a:latin typeface="Times New Roman" pitchFamily="34" charset="0"/>
                <a:ea typeface="微软雅黑" pitchFamily="34" charset="-122"/>
                <a:cs typeface="Times New Roman" pitchFamily="34" charset="-120"/>
              </a:rPr>
              <a:t>#2</a:t>
            </a:r>
            <a:endParaRPr lang="en-US" altLang="zh-CN" sz="2000" dirty="0"/>
          </a:p>
        </p:txBody>
      </p:sp>
    </p:spTree>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name="Slide 101&amp;si=101">
    <p:spTree>
      <p:nvGrpSpPr>
        <p:cNvPr id="1" name=""/>
        <p:cNvGrpSpPr/>
        <p:nvPr/>
      </p:nvGrpSpPr>
      <p:grpSpPr>
        <a:xfrm>
          <a:off x="0" y="0"/>
          <a:ext cx="0" cy="0"/>
          <a:chOff x="0" y="0"/>
          <a:chExt cx="0" cy="0"/>
        </a:xfrm>
      </p:grpSpPr>
      <p:sp>
        <p:nvSpPr>
          <p:cNvPr id="2" name="QM_5_BD.434_2#9124fda2d?vja=1&amp;pid=3833dc5a9&amp;color=0,0,0&amp;mp=1&amp;vtp=1&amp;bt=1"/>
          <p:cNvSpPr/>
          <p:nvPr/>
        </p:nvSpPr>
        <p:spPr>
          <a:xfrm>
            <a:off x="722376" y="896112"/>
            <a:ext cx="10753344" cy="3390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photographer?”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voice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Gilka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National</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Geographic</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（冰雹）</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damage.You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hailstorm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nervousness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damage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40-year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captured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Norwegian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Mongolian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laughter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tsunami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wildfire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fighters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equal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Crafting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photography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pulsing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100" b="0" i="0" kern="0" spc="-99900" dirty="0">
                <a:solidFill>
                  <a:srgbClr val="FFFFFF"/>
                </a:solidFill>
                <a:latin typeface="Times New Roman" pitchFamily="34" charset="0"/>
                <a:ea typeface="微软雅黑" pitchFamily="34" charset="-122"/>
                <a:cs typeface="Times New Roman" pitchFamily="34" charset="-120"/>
              </a:rPr>
              <a:t>#4</a:t>
            </a:r>
            <a:endParaRPr lang="en-US" altLang="zh-CN" sz="2000" dirty="0"/>
          </a:p>
        </p:txBody>
      </p:sp>
      <p:sp>
        <p:nvSpPr>
          <p:cNvPr id="3" name="QM_5_EX.435_1#9124fda2d?vja=1&amp;pid=3833dc5a9&amp;color=0,0,0&amp;vtp=1"/>
          <p:cNvSpPr/>
          <p:nvPr/>
        </p:nvSpPr>
        <p:spPr>
          <a:xfrm>
            <a:off x="722376" y="4331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本文是一篇记叙文。文章讲述了作者发现自己对摄影的热爱，并最终抓住机遇，成为《国家地理》一名摄影记者的故事。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B_6_BD.54_1#d3f671a83?vja=1&amp;pid=10ccd24ae&amp;color=0,0,0&amp;vtp=1&amp;bt=1"/>
          <p:cNvSpPr/>
          <p:nvPr/>
        </p:nvSpPr>
        <p:spPr>
          <a:xfrm>
            <a:off x="722376" y="900000"/>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4.最令我印象深刻的是种植在街道两侧的法国梧桐,这座城市因此而闻名。（impress）</a:t>
            </a:r>
            <a:endParaRPr lang="en-US" altLang="zh-CN" sz="2000" dirty="0"/>
          </a:p>
          <a:p>
            <a:pPr algn="just">
              <a:lnSpc>
                <a:spcPct val="125000"/>
              </a:lnSpc>
            </a:pP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trees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endParaRPr lang="en-US" altLang="zh-CN" sz="2000" dirty="0"/>
          </a:p>
        </p:txBody>
      </p:sp>
      <p:sp>
        <p:nvSpPr>
          <p:cNvPr id="3" name="QB_6_AN.55_1#d3f671a83.blank?vja=1&amp;pid=10ccd24ae&amp;color=0,0,0&amp;vpa=30&amp;vtp=1"/>
          <p:cNvSpPr/>
          <p:nvPr/>
        </p:nvSpPr>
        <p:spPr>
          <a:xfrm>
            <a:off x="782701" y="1242900"/>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4" name="QB_6_AN.56_1#d3f671a83.blank?vja=1&amp;pid=10ccd24ae&amp;color=0,0,0&amp;vpa=31&amp;vtp=1"/>
          <p:cNvSpPr/>
          <p:nvPr/>
        </p:nvSpPr>
        <p:spPr>
          <a:xfrm>
            <a:off x="1706626" y="1230200"/>
            <a:ext cx="1055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impresses</a:t>
            </a:r>
            <a:endParaRPr lang="en-US" altLang="zh-CN" sz="2000" dirty="0"/>
          </a:p>
        </p:txBody>
      </p:sp>
      <p:sp>
        <p:nvSpPr>
          <p:cNvPr id="5" name="QB_6_AN.57_1#d3f671a83.blank?vja=1&amp;pid=10ccd24ae&amp;color=0,0,0&amp;vpa=32&amp;vtp=1"/>
          <p:cNvSpPr/>
          <p:nvPr/>
        </p:nvSpPr>
        <p:spPr>
          <a:xfrm>
            <a:off x="3075051" y="12429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me</a:t>
            </a:r>
            <a:endParaRPr lang="en-US" altLang="zh-CN" sz="2000" dirty="0"/>
          </a:p>
        </p:txBody>
      </p:sp>
      <p:sp>
        <p:nvSpPr>
          <p:cNvPr id="6" name="QB_6_AN.58_1#d3f671a83.blank?vja=1&amp;pid=10ccd24ae&amp;color=0,0,0&amp;vpa=33&amp;vtp=1"/>
          <p:cNvSpPr/>
          <p:nvPr/>
        </p:nvSpPr>
        <p:spPr>
          <a:xfrm>
            <a:off x="3757676" y="1242900"/>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most</a:t>
            </a:r>
            <a:endParaRPr lang="en-US" altLang="zh-CN" sz="2000" dirty="0"/>
          </a:p>
        </p:txBody>
      </p:sp>
      <p:sp>
        <p:nvSpPr>
          <p:cNvPr id="7" name="QB_6_AN.59_1#d3f671a83.blank?vja=1&amp;pid=10ccd24ae&amp;color=0,0,0&amp;vpa=34&amp;vtp=1"/>
          <p:cNvSpPr/>
          <p:nvPr/>
        </p:nvSpPr>
        <p:spPr>
          <a:xfrm>
            <a:off x="6791389" y="1230200"/>
            <a:ext cx="803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planted</a:t>
            </a:r>
            <a:endParaRPr lang="en-US" altLang="zh-CN" sz="2000" dirty="0"/>
          </a:p>
        </p:txBody>
      </p:sp>
      <p:sp>
        <p:nvSpPr>
          <p:cNvPr id="8" name="QB_6_AN.60_1#d3f671a83.blank?vja=1&amp;pid=10ccd24ae&amp;color=0,0,0&amp;vpa=35&amp;vtp=1"/>
          <p:cNvSpPr/>
          <p:nvPr/>
        </p:nvSpPr>
        <p:spPr>
          <a:xfrm>
            <a:off x="7931214" y="1242900"/>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a:t>
            </a:r>
            <a:endParaRPr lang="en-US" altLang="zh-CN" sz="2000" dirty="0"/>
          </a:p>
        </p:txBody>
      </p:sp>
      <p:sp>
        <p:nvSpPr>
          <p:cNvPr id="9" name="QB_6_AN.61_1#d3f671a83.blank?vja=1&amp;pid=10ccd24ae&amp;color=0,0,0&amp;vpa=36&amp;vtp=1"/>
          <p:cNvSpPr/>
          <p:nvPr/>
        </p:nvSpPr>
        <p:spPr>
          <a:xfrm>
            <a:off x="8550339" y="12429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0" name="QB_6_AN.62_1#d3f671a83.blank?vja=1&amp;pid=10ccd24ae&amp;color=0,0,0&amp;vpa=37&amp;vtp=1"/>
          <p:cNvSpPr/>
          <p:nvPr/>
        </p:nvSpPr>
        <p:spPr>
          <a:xfrm>
            <a:off x="9194864" y="1242900"/>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both</a:t>
            </a:r>
            <a:endParaRPr lang="en-US" altLang="zh-CN" sz="2000" dirty="0"/>
          </a:p>
        </p:txBody>
      </p:sp>
      <p:sp>
        <p:nvSpPr>
          <p:cNvPr id="11" name="QB_6_AN.63_1#d3f671a83.blank?vja=1&amp;pid=10ccd24ae&amp;color=0,0,0&amp;vpa=38&amp;vtp=1"/>
          <p:cNvSpPr/>
          <p:nvPr/>
        </p:nvSpPr>
        <p:spPr>
          <a:xfrm>
            <a:off x="9991789" y="1242900"/>
            <a:ext cx="563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sides</a:t>
            </a:r>
            <a:endParaRPr lang="en-US" altLang="zh-CN" sz="2000" dirty="0"/>
          </a:p>
        </p:txBody>
      </p:sp>
      <p:sp>
        <p:nvSpPr>
          <p:cNvPr id="12" name="QB_6_BD.64_1#d435f8705?vja=1&amp;pid=10ccd24ae&amp;color=0,0,0&amp;vtp=1"/>
          <p:cNvSpPr/>
          <p:nvPr/>
        </p:nvSpPr>
        <p:spPr>
          <a:xfrm>
            <a:off x="722376" y="2052270"/>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5.这部电视剧改编自一部网络小说，是今年最受期待的电视剧之一。（adapt）</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eagerly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anticipated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dramas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endParaRPr lang="en-US" altLang="zh-CN" sz="2000" dirty="0"/>
          </a:p>
        </p:txBody>
      </p:sp>
      <p:sp>
        <p:nvSpPr>
          <p:cNvPr id="13" name="QB_6_AN.65_1#d435f8705.blank?vja=1&amp;pid=10ccd24ae&amp;color=0,0,0&amp;vpa=39&amp;vtp=1"/>
          <p:cNvSpPr/>
          <p:nvPr/>
        </p:nvSpPr>
        <p:spPr>
          <a:xfrm>
            <a:off x="2580005" y="2382470"/>
            <a:ext cx="846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adapted</a:t>
            </a:r>
            <a:endParaRPr lang="en-US" altLang="zh-CN" sz="2000" dirty="0"/>
          </a:p>
        </p:txBody>
      </p:sp>
      <p:sp>
        <p:nvSpPr>
          <p:cNvPr id="14" name="QB_6_AN.66_1#d435f8705.blank?vja=1&amp;pid=10ccd24ae&amp;color=0,0,0&amp;vpa=40&amp;vtp=1"/>
          <p:cNvSpPr/>
          <p:nvPr/>
        </p:nvSpPr>
        <p:spPr>
          <a:xfrm>
            <a:off x="3762248" y="2395170"/>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15" name="QB_6_AN.67_1#d435f8705.blank?vja=1&amp;pid=10ccd24ae&amp;color=0,0,0&amp;vpa=41&amp;vtp=1"/>
          <p:cNvSpPr/>
          <p:nvPr/>
        </p:nvSpPr>
        <p:spPr>
          <a:xfrm>
            <a:off x="4665091" y="2395170"/>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16" name="QB_6_AN.68_1#d435f8705.blank?vja=1&amp;pid=10ccd24ae&amp;color=0,0,0&amp;vpa=42&amp;vtp=1"/>
          <p:cNvSpPr/>
          <p:nvPr/>
        </p:nvSpPr>
        <p:spPr>
          <a:xfrm>
            <a:off x="5301234" y="2395170"/>
            <a:ext cx="690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online</a:t>
            </a:r>
            <a:endParaRPr lang="en-US" altLang="zh-CN" sz="2000" dirty="0"/>
          </a:p>
        </p:txBody>
      </p:sp>
      <p:sp>
        <p:nvSpPr>
          <p:cNvPr id="17" name="QB_6_AN.69_1#d435f8705.blank?vja=1&amp;pid=10ccd24ae&amp;color=0,0,0&amp;vpa=43&amp;vtp=1"/>
          <p:cNvSpPr/>
          <p:nvPr/>
        </p:nvSpPr>
        <p:spPr>
          <a:xfrm>
            <a:off x="6305677" y="2395170"/>
            <a:ext cx="620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novel</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4">
                                            <p:bg/>
                                          </p:spTgt>
                                        </p:tgtEl>
                                        <p:attrNameLst>
                                          <p:attrName>style.visibility</p:attrName>
                                        </p:attrNameLst>
                                      </p:cBhvr>
                                      <p:to>
                                        <p:strVal val="visible"/>
                                      </p:to>
                                    </p:set>
                                    <p:animEffect transition="in" filter="fade">
                                      <p:cBhvr>
                                        <p:cTn id="87" dur="500"/>
                                        <p:tgtEl>
                                          <p:spTgt spid="14">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4">
                                            <p:txEl>
                                              <p:pRg st="0" end="0"/>
                                            </p:txEl>
                                          </p:spTgt>
                                        </p:tgtEl>
                                        <p:attrNameLst>
                                          <p:attrName>style.visibility</p:attrName>
                                        </p:attrNameLst>
                                      </p:cBhvr>
                                      <p:to>
                                        <p:strVal val="visible"/>
                                      </p:to>
                                    </p:set>
                                    <p:animEffect transition="in" filter="fade">
                                      <p:cBhvr>
                                        <p:cTn id="90" dur="500"/>
                                        <p:tgtEl>
                                          <p:spTgt spid="14">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5">
                                            <p:bg/>
                                          </p:spTgt>
                                        </p:tgtEl>
                                        <p:attrNameLst>
                                          <p:attrName>style.visibility</p:attrName>
                                        </p:attrNameLst>
                                      </p:cBhvr>
                                      <p:to>
                                        <p:strVal val="visible"/>
                                      </p:to>
                                    </p:set>
                                    <p:animEffect transition="in" filter="fade">
                                      <p:cBhvr>
                                        <p:cTn id="95" dur="500"/>
                                        <p:tgtEl>
                                          <p:spTgt spid="15">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5">
                                            <p:txEl>
                                              <p:pRg st="0" end="0"/>
                                            </p:txEl>
                                          </p:spTgt>
                                        </p:tgtEl>
                                        <p:attrNameLst>
                                          <p:attrName>style.visibility</p:attrName>
                                        </p:attrNameLst>
                                      </p:cBhvr>
                                      <p:to>
                                        <p:strVal val="visible"/>
                                      </p:to>
                                    </p:set>
                                    <p:animEffect transition="in" filter="fade">
                                      <p:cBhvr>
                                        <p:cTn id="98" dur="500"/>
                                        <p:tgtEl>
                                          <p:spTgt spid="15">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6">
                                            <p:bg/>
                                          </p:spTgt>
                                        </p:tgtEl>
                                        <p:attrNameLst>
                                          <p:attrName>style.visibility</p:attrName>
                                        </p:attrNameLst>
                                      </p:cBhvr>
                                      <p:to>
                                        <p:strVal val="visible"/>
                                      </p:to>
                                    </p:set>
                                    <p:animEffect transition="in" filter="fade">
                                      <p:cBhvr>
                                        <p:cTn id="103" dur="500"/>
                                        <p:tgtEl>
                                          <p:spTgt spid="16">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6">
                                            <p:txEl>
                                              <p:pRg st="0" end="0"/>
                                            </p:txEl>
                                          </p:spTgt>
                                        </p:tgtEl>
                                        <p:attrNameLst>
                                          <p:attrName>style.visibility</p:attrName>
                                        </p:attrNameLst>
                                      </p:cBhvr>
                                      <p:to>
                                        <p:strVal val="visible"/>
                                      </p:to>
                                    </p:set>
                                    <p:animEffect transition="in" filter="fade">
                                      <p:cBhvr>
                                        <p:cTn id="106" dur="500"/>
                                        <p:tgtEl>
                                          <p:spTgt spid="16">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7">
                                            <p:bg/>
                                          </p:spTgt>
                                        </p:tgtEl>
                                        <p:attrNameLst>
                                          <p:attrName>style.visibility</p:attrName>
                                        </p:attrNameLst>
                                      </p:cBhvr>
                                      <p:to>
                                        <p:strVal val="visible"/>
                                      </p:to>
                                    </p:set>
                                    <p:animEffect transition="in" filter="fade">
                                      <p:cBhvr>
                                        <p:cTn id="111" dur="500"/>
                                        <p:tgtEl>
                                          <p:spTgt spid="17">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7">
                                            <p:txEl>
                                              <p:pRg st="0" end="0"/>
                                            </p:txEl>
                                          </p:spTgt>
                                        </p:tgtEl>
                                        <p:attrNameLst>
                                          <p:attrName>style.visibility</p:attrName>
                                        </p:attrNameLst>
                                      </p:cBhvr>
                                      <p:to>
                                        <p:strVal val="visible"/>
                                      </p:to>
                                    </p:set>
                                    <p:animEffect transition="in" filter="fade">
                                      <p:cBhvr>
                                        <p:cTn id="114"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3" grpId="0" build="p" animBg="1"/>
      <p:bldP spid="14" grpId="0" build="p" animBg="1"/>
      <p:bldP spid="15" grpId="0" build="p" animBg="1"/>
      <p:bldP spid="16" grpId="0" build="p" animBg="1"/>
      <p:bldP spid="17"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102&amp;si=102">
    <p:spTree>
      <p:nvGrpSpPr>
        <p:cNvPr id="1" name=""/>
        <p:cNvGrpSpPr/>
        <p:nvPr/>
      </p:nvGrpSpPr>
      <p:grpSpPr>
        <a:xfrm>
          <a:off x="0" y="0"/>
          <a:ext cx="0" cy="0"/>
          <a:chOff x="0" y="0"/>
          <a:chExt cx="0" cy="0"/>
        </a:xfrm>
      </p:grpSpPr>
      <p:sp>
        <p:nvSpPr>
          <p:cNvPr id="2" name="QC_6_BD.436_1#15eac0aac.choices?vja=1&amp;pid=9124fda2d&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.paid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B.earned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C.spent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.afforded</a:t>
            </a:r>
            <a:endParaRPr lang="en-US" altLang="zh-CN" sz="2000" dirty="0"/>
          </a:p>
        </p:txBody>
      </p:sp>
      <p:sp>
        <p:nvSpPr>
          <p:cNvPr id="3" name="QC_6_AN.437_1#15eac0aac.bracket?vja=1&amp;pid=9124fda2d&amp;color=0,0,0&amp;vpa=193&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438_1#15eac0aac?vja=1&amp;pid=9124fda2d&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根据上文语境可知，作者当服务员赚的钱应是为她支付了大学的学费和住房费用。pay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for意为“为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付费”，故选A项。</a:t>
            </a:r>
            <a:endParaRPr lang="en-US" altLang="zh-CN" sz="2200" dirty="0"/>
          </a:p>
        </p:txBody>
      </p:sp>
      <p:sp>
        <p:nvSpPr>
          <p:cNvPr id="5" name="QC_6_BD.439_1#c23e0fa6f.choices?vja=1&amp;pid=9124fda2d&amp;color=0,0,0&amp;vtp=1"/>
          <p:cNvSpPr/>
          <p:nvPr/>
        </p:nvSpPr>
        <p:spPr>
          <a:xfrm>
            <a:off x="722376" y="2110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.praise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B.confirm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C.entertain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.assess</a:t>
            </a:r>
            <a:endParaRPr lang="en-US" altLang="zh-CN" sz="2000" dirty="0"/>
          </a:p>
        </p:txBody>
      </p:sp>
      <p:sp>
        <p:nvSpPr>
          <p:cNvPr id="6" name="QC_6_AN.440_1#c23e0fa6f.bracket?vja=1&amp;pid=9124fda2d&amp;color=0,0,0&amp;vpa=194&amp;vtp=1"/>
          <p:cNvSpPr/>
          <p:nvPr/>
        </p:nvSpPr>
        <p:spPr>
          <a:xfrm>
            <a:off x="1176401" y="2110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6_AS.441_1#c23e0fa6f?vja=1&amp;pid=9124fda2d&amp;color=0,0,0&amp;vtp=1"/>
          <p:cNvSpPr/>
          <p:nvPr/>
        </p:nvSpPr>
        <p:spPr>
          <a:xfrm>
            <a:off x="722376" y="25350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根据前文的“working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waitress—a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people”和后文的and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people可知，做服务员的经历教会作者快速评估和了解形形色色的人。assess意为“评估，评定”，故选D项。praise意为“赞扬”；confirm意为“确认”；entertain意为“款待；使快乐”。</a:t>
            </a:r>
            <a:endParaRPr lang="en-US" altLang="zh-CN" sz="2200" dirty="0"/>
          </a:p>
        </p:txBody>
      </p:sp>
      <p:sp>
        <p:nvSpPr>
          <p:cNvPr id="8" name="QC_6_BD.442_1#98d858c4f.choices?vja=1&amp;pid=9124fda2d&amp;color=0,0,0&amp;vtp=1"/>
          <p:cNvSpPr/>
          <p:nvPr/>
        </p:nvSpPr>
        <p:spPr>
          <a:xfrm>
            <a:off x="722376" y="4104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.teacher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B.waitress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C.photojournalist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.student</a:t>
            </a:r>
            <a:endParaRPr lang="en-US" altLang="zh-CN" sz="2000" dirty="0"/>
          </a:p>
        </p:txBody>
      </p:sp>
      <p:sp>
        <p:nvSpPr>
          <p:cNvPr id="9" name="QC_6_AN.443_1#98d858c4f.bracket?vja=1&amp;pid=9124fda2d&amp;color=0,0,0&amp;vpa=195&amp;vtp=1"/>
          <p:cNvSpPr/>
          <p:nvPr/>
        </p:nvSpPr>
        <p:spPr>
          <a:xfrm>
            <a:off x="1176401" y="4104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6_AS.444_1#98d858c4f?vja=1&amp;pid=9124fda2d&amp;color=0,0,0&amp;vtp=1"/>
          <p:cNvSpPr/>
          <p:nvPr/>
        </p:nvSpPr>
        <p:spPr>
          <a:xfrm>
            <a:off x="722376" y="45289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following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master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class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otojournalism及语境可知，作者对摄影感兴趣，当服务员的经历让作者学会了如何与他人闲聊以及如何快速让人们放松，这为作者后面成为摄影记者提供了绝佳的历练机会。photojournalist意为“摄影记者”，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1.xml><?xml version="1.0" encoding="utf-8"?>
<p:sld xmlns:a="http://schemas.openxmlformats.org/drawingml/2006/main" xmlns:r="http://schemas.openxmlformats.org/officeDocument/2006/relationships" xmlns:p="http://schemas.openxmlformats.org/presentationml/2006/main">
  <p:cSld name="Slide 103&amp;si=103">
    <p:spTree>
      <p:nvGrpSpPr>
        <p:cNvPr id="1" name=""/>
        <p:cNvGrpSpPr/>
        <p:nvPr/>
      </p:nvGrpSpPr>
      <p:grpSpPr>
        <a:xfrm>
          <a:off x="0" y="0"/>
          <a:ext cx="0" cy="0"/>
          <a:chOff x="0" y="0"/>
          <a:chExt cx="0" cy="0"/>
        </a:xfrm>
      </p:grpSpPr>
      <p:sp>
        <p:nvSpPr>
          <p:cNvPr id="2" name="QC_6_BD.445_1#f7c15345f.choices?vja=1&amp;pid=9124fda2d&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.moved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B.absorbed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C.struck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.thrown</a:t>
            </a:r>
            <a:endParaRPr lang="en-US" altLang="zh-CN" sz="2000" dirty="0"/>
          </a:p>
        </p:txBody>
      </p:sp>
      <p:sp>
        <p:nvSpPr>
          <p:cNvPr id="3" name="QC_6_AN.446_1#f7c15345f.bracket?vja=1&amp;pid=9124fda2d&amp;color=0,0,0&amp;vpa=196&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447_1#f7c15345f?vja=1&amp;pid=9124fda2d&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hobbies,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wanted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pictures”可知，作者从拿起相机的那一刻起，就完全沉浸其中。absorbed意为“全神贯注”，故选B项。</a:t>
            </a:r>
            <a:endParaRPr lang="en-US" altLang="zh-CN" sz="2200" dirty="0"/>
          </a:p>
        </p:txBody>
      </p:sp>
      <p:sp>
        <p:nvSpPr>
          <p:cNvPr id="5" name="QC_6_BD.448_1#fd2acabae.choices?vja=1&amp;pid=9124fda2d&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.money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B.equipment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C.knowledge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.experience</a:t>
            </a:r>
            <a:endParaRPr lang="en-US" altLang="zh-CN" sz="2000" dirty="0"/>
          </a:p>
        </p:txBody>
      </p:sp>
      <p:sp>
        <p:nvSpPr>
          <p:cNvPr id="6" name="QC_6_AN.449_1#fd2acabae.bracket?vja=1&amp;pid=9124fda2d&amp;color=0,0,0&amp;vpa=197&amp;vtp=1"/>
          <p:cNvSpPr/>
          <p:nvPr/>
        </p:nvSpPr>
        <p:spPr>
          <a:xfrm>
            <a:off x="1176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6_AS.450_1#fd2acabae?vja=1&amp;pid=9124fda2d&amp;color=0,0,0&amp;vtp=1"/>
          <p:cNvSpPr/>
          <p:nvPr/>
        </p:nvSpPr>
        <p:spPr>
          <a:xfrm>
            <a:off x="722376" y="2547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pictures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university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newspaper可知，作者通过为校报拍照，在六个月内获得了大量宝贵的经验。experience意为“经验”，故选D项。</a:t>
            </a:r>
            <a:endParaRPr lang="en-US" altLang="zh-CN" sz="2200" dirty="0"/>
          </a:p>
        </p:txBody>
      </p:sp>
      <p:sp>
        <p:nvSpPr>
          <p:cNvPr id="8" name="QC_6_BD.451_1#26e489ca1.choices?vja=1&amp;pid=9124fda2d&amp;color=0,0,0&amp;vtp=1"/>
          <p:cNvSpPr/>
          <p:nvPr/>
        </p:nvSpPr>
        <p:spPr>
          <a:xfrm>
            <a:off x="722376" y="3354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.visited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B.recommended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C.contacted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.appointed</a:t>
            </a:r>
            <a:endParaRPr lang="en-US" altLang="zh-CN" sz="2000" dirty="0"/>
          </a:p>
        </p:txBody>
      </p:sp>
      <p:sp>
        <p:nvSpPr>
          <p:cNvPr id="9" name="QC_6_AN.452_1#26e489ca1.bracket?vja=1&amp;pid=9124fda2d&amp;color=0,0,0&amp;vpa=198&amp;vtp=1"/>
          <p:cNvSpPr/>
          <p:nvPr/>
        </p:nvSpPr>
        <p:spPr>
          <a:xfrm>
            <a:off x="1176401" y="3354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6_AS.453_1#26e489ca1?vja=1&amp;pid=9124fda2d&amp;color=0,0,0&amp;vtp=1"/>
          <p:cNvSpPr/>
          <p:nvPr/>
        </p:nvSpPr>
        <p:spPr>
          <a:xfrm>
            <a:off x="722376" y="3779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miracle,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hired”可知，作者大学毕业的那周，一家报社联系了作者，最终雇用了她。contact意为“联系”，故选C项。visit意为“拜访”；recommend意为“推荐”；appoint意为“任命”。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2.xml><?xml version="1.0" encoding="utf-8"?>
<p:sld xmlns:a="http://schemas.openxmlformats.org/drawingml/2006/main" xmlns:r="http://schemas.openxmlformats.org/officeDocument/2006/relationships" xmlns:p="http://schemas.openxmlformats.org/presentationml/2006/main">
  <p:cSld name="Slide 104&amp;si=104">
    <p:spTree>
      <p:nvGrpSpPr>
        <p:cNvPr id="1" name=""/>
        <p:cNvGrpSpPr/>
        <p:nvPr/>
      </p:nvGrpSpPr>
      <p:grpSpPr>
        <a:xfrm>
          <a:off x="0" y="0"/>
          <a:ext cx="0" cy="0"/>
          <a:chOff x="0" y="0"/>
          <a:chExt cx="0" cy="0"/>
        </a:xfrm>
      </p:grpSpPr>
      <p:sp>
        <p:nvSpPr>
          <p:cNvPr id="2" name="QC_6_BD.454_1#8c4942ac5.choices?vja=1&amp;pid=9124fda2d&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.improved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B.declared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C.recorded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.changed</a:t>
            </a:r>
            <a:endParaRPr lang="en-US" altLang="zh-CN" sz="2000" dirty="0"/>
          </a:p>
        </p:txBody>
      </p:sp>
      <p:sp>
        <p:nvSpPr>
          <p:cNvPr id="3" name="QC_6_AN.455_1#8c4942ac5.bracket?vja=1&amp;pid=9124fda2d&amp;color=0,0,0&amp;vpa=199&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AS.456_1#8c4942ac5?vja=1&amp;pid=9124fda2d&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damage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launched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40-year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____.”可知，这通电话让作者获得了为《国家地理》杂志工作的机会，并开启了她长达40年的职业生涯，因此这通电话改变了一切。故选D项。</a:t>
            </a:r>
            <a:endParaRPr lang="en-US" altLang="zh-CN" sz="2200" dirty="0"/>
          </a:p>
        </p:txBody>
      </p:sp>
      <p:sp>
        <p:nvSpPr>
          <p:cNvPr id="5" name="QC_6_BD.457_1#b8858fcfd.choices?vja=1&amp;pid=9124fda2d&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.shouted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B.responded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C.doubted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.whispered</a:t>
            </a:r>
            <a:endParaRPr lang="en-US" altLang="zh-CN" sz="2000" dirty="0"/>
          </a:p>
        </p:txBody>
      </p:sp>
      <p:sp>
        <p:nvSpPr>
          <p:cNvPr id="6" name="QC_6_AN.458_1#b8858fcfd.bracket?vja=1&amp;pid=9124fda2d&amp;color=0,0,0&amp;vpa=200&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459_1#b8858fcfd?vja=1&amp;pid=9124fda2d&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根据前文的asked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voice、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replied及后文的“This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Gilka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National</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Geographic</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damage.”可知，对方在作者回答后也作出了回应。respond意为“回应，回答”，故选B项。</a:t>
            </a:r>
            <a:endParaRPr lang="en-US" altLang="zh-CN" sz="2200" dirty="0"/>
          </a:p>
        </p:txBody>
      </p:sp>
      <p:sp>
        <p:nvSpPr>
          <p:cNvPr id="8" name="QC_6_BD.460_1#541d6e5d6.choices?vja=1&amp;pid=9124fda2d&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.picture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B.study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C.document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.scene</a:t>
            </a:r>
            <a:endParaRPr lang="en-US" altLang="zh-CN" sz="2000" dirty="0"/>
          </a:p>
        </p:txBody>
      </p:sp>
      <p:sp>
        <p:nvSpPr>
          <p:cNvPr id="9" name="QC_6_AN.461_1#541d6e5d6.bracket?vja=1&amp;pid=9124fda2d&amp;color=0,0,0&amp;vpa=201&amp;vtp=1"/>
          <p:cNvSpPr/>
          <p:nvPr/>
        </p:nvSpPr>
        <p:spPr>
          <a:xfrm>
            <a:off x="1176401"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6_AS.462_1#541d6e5d6?vja=1&amp;pid=9124fda2d&amp;color=0,0,0&amp;vtp=1"/>
          <p:cNvSpPr/>
          <p:nvPr/>
        </p:nvSpPr>
        <p:spPr>
          <a:xfrm>
            <a:off x="722376" y="4541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根据后文的My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damage可知，对方需要一张冰雹所造成的损害的照片。故选A项。document意为“文件”；scene意为“镜头”。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name="Slide 105&amp;si=105">
    <p:spTree>
      <p:nvGrpSpPr>
        <p:cNvPr id="1" name=""/>
        <p:cNvGrpSpPr/>
        <p:nvPr/>
      </p:nvGrpSpPr>
      <p:grpSpPr>
        <a:xfrm>
          <a:off x="0" y="0"/>
          <a:ext cx="0" cy="0"/>
          <a:chOff x="0" y="0"/>
          <a:chExt cx="0" cy="0"/>
        </a:xfrm>
      </p:grpSpPr>
      <p:sp>
        <p:nvSpPr>
          <p:cNvPr id="2" name="QC_6_BD.463_1#5074eb570.choices?vja=1&amp;pid=9124fda2d&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.withdrew</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B.overcame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C.admitted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.showed</a:t>
            </a:r>
            <a:endParaRPr lang="en-US" altLang="zh-CN" sz="2000" dirty="0"/>
          </a:p>
        </p:txBody>
      </p:sp>
      <p:sp>
        <p:nvSpPr>
          <p:cNvPr id="3" name="QC_6_AN.464_1#5074eb570.bracket?vja=1&amp;pid=9124fda2d&amp;color=0,0,0&amp;vpa=202&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465_1#5074eb570?vja=1&amp;pid=9124fda2d&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根据后文的my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nervousness和“Yes,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sir.”可知，此处表示作者虽然很紧张，但她克服了自己的紧张情绪，对《国家地理》杂志的这位工作人员作出了肯定答复。overcome意为“克服”，故选B项。withdraw意为“撤回”；admit意为“承认”。</a:t>
            </a:r>
            <a:endParaRPr lang="en-US" altLang="zh-CN" sz="2200" dirty="0"/>
          </a:p>
        </p:txBody>
      </p:sp>
      <p:sp>
        <p:nvSpPr>
          <p:cNvPr id="5" name="QC_6_BD.466_1#b564166aa.choices?vja=1&amp;pid=9124fda2d&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.adopted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B.examined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C.received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.sold</a:t>
            </a:r>
            <a:endParaRPr lang="en-US" altLang="zh-CN" sz="2000" dirty="0"/>
          </a:p>
        </p:txBody>
      </p:sp>
      <p:sp>
        <p:nvSpPr>
          <p:cNvPr id="6" name="QC_6_AN.467_1#b564166aa.bracket?vja=1&amp;pid=9124fda2d&amp;color=0,0,0&amp;vpa=203&amp;vtp=1"/>
          <p:cNvSpPr/>
          <p:nvPr/>
        </p:nvSpPr>
        <p:spPr>
          <a:xfrm>
            <a:off x="1294003"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6_AS.468_1#b564166aa?vja=1&amp;pid=9124fda2d&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launched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40-year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career可知，这张照片产生了积极的结果，开启了作者长达40年的职业生涯，说明它受到了好评。received意为“被一致认可的，被承认的”，故选C项。</a:t>
            </a:r>
            <a:endParaRPr lang="en-US" altLang="zh-CN" sz="2200" dirty="0"/>
          </a:p>
        </p:txBody>
      </p:sp>
      <p:sp>
        <p:nvSpPr>
          <p:cNvPr id="8" name="QC_6_BD.469_1#79cc1271e.choices?vja=1&amp;pid=9124fda2d&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.magazine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B.book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C.poster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.brochure</a:t>
            </a:r>
            <a:endParaRPr lang="en-US" altLang="zh-CN" sz="2000" dirty="0"/>
          </a:p>
        </p:txBody>
      </p:sp>
      <p:sp>
        <p:nvSpPr>
          <p:cNvPr id="9" name="QC_6_AN.470_1#79cc1271e.bracket?vja=1&amp;pid=9124fda2d&amp;color=0,0,0&amp;vpa=204&amp;vtp=1"/>
          <p:cNvSpPr/>
          <p:nvPr/>
        </p:nvSpPr>
        <p:spPr>
          <a:xfrm>
            <a:off x="1303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6_AS.471_1#79cc1271e?vja=1&amp;pid=9124fda2d&amp;color=0,0,0&amp;vtp=1"/>
          <p:cNvSpPr/>
          <p:nvPr/>
        </p:nvSpPr>
        <p:spPr>
          <a:xfrm>
            <a:off x="722376" y="41606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根据前文的“This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Gilka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National</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Geographic</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photo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him和My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damage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launched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40-year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career可知，此处表示作者拍摄的这张照片开启了作者为《国家地理》杂志工作的职业生涯。故选A项。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name="Slide 106&amp;si=106">
    <p:spTree>
      <p:nvGrpSpPr>
        <p:cNvPr id="1" name=""/>
        <p:cNvGrpSpPr/>
        <p:nvPr/>
      </p:nvGrpSpPr>
      <p:grpSpPr>
        <a:xfrm>
          <a:off x="0" y="0"/>
          <a:ext cx="0" cy="0"/>
          <a:chOff x="0" y="0"/>
          <a:chExt cx="0" cy="0"/>
        </a:xfrm>
      </p:grpSpPr>
      <p:sp>
        <p:nvSpPr>
          <p:cNvPr id="2" name="QC_6_BD.472_1#aabd61ac6.choices?vja=1&amp;pid=9124fda2d&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.local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B.universal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C.distant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.national</a:t>
            </a:r>
            <a:endParaRPr lang="en-US" altLang="zh-CN" sz="2000" dirty="0"/>
          </a:p>
        </p:txBody>
      </p:sp>
      <p:sp>
        <p:nvSpPr>
          <p:cNvPr id="3" name="QC_6_AN.473_1#aabd61ac6.bracket?vja=1&amp;pid=9124fda2d&amp;color=0,0,0&amp;vpa=205&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474_1#aabd61ac6?vja=1&amp;pid=9124fda2d&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根据后文的Norwegian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farmers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Mongolian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herders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identical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laughter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lines可知，作者的镜头捕捉到的是普遍真理。universal意为“普遍的，共同的”，故选B项。</a:t>
            </a:r>
            <a:endParaRPr lang="en-US" altLang="zh-CN" sz="2200" dirty="0"/>
          </a:p>
        </p:txBody>
      </p:sp>
      <p:sp>
        <p:nvSpPr>
          <p:cNvPr id="5" name="QC_6_BD.475_1#6fc7842f4.choices?vja=1&amp;pid=9124fda2d&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.courage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B.beauty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C.fear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.pain</a:t>
            </a:r>
            <a:endParaRPr lang="en-US" altLang="zh-CN" sz="2000" dirty="0"/>
          </a:p>
        </p:txBody>
      </p:sp>
      <p:sp>
        <p:nvSpPr>
          <p:cNvPr id="6" name="QC_6_AN.476_1#6fc7842f4.bracket?vja=1&amp;pid=9124fda2d&amp;color=0,0,0&amp;vpa=206&amp;vtp=1"/>
          <p:cNvSpPr/>
          <p:nvPr/>
        </p:nvSpPr>
        <p:spPr>
          <a:xfrm>
            <a:off x="1303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477_1#6fc7842f4?vja=1&amp;pid=9124fda2d&amp;color=0,0,0&amp;vtp=1"/>
          <p:cNvSpPr/>
          <p:nvPr/>
        </p:nvSpPr>
        <p:spPr>
          <a:xfrm>
            <a:off x="722376" y="2547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根据前文的tsunami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survivors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wildfire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fighters可知，这些都是面对巨大灾难或危险的人，他们应是都展现出了同样的勇气。courage意为“勇气”，故选A项。</a:t>
            </a:r>
            <a:endParaRPr lang="en-US" altLang="zh-CN" sz="2200" dirty="0"/>
          </a:p>
        </p:txBody>
      </p:sp>
      <p:sp>
        <p:nvSpPr>
          <p:cNvPr id="8" name="QC_6_BD.478_1#5f0c59eb7.choices?vja=1&amp;pid=9124fda2d&amp;color=0,0,0&amp;vtp=1"/>
          <p:cNvSpPr/>
          <p:nvPr/>
        </p:nvSpPr>
        <p:spPr>
          <a:xfrm>
            <a:off x="722376" y="3354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.written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B.translated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C.copied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.unspoken</a:t>
            </a:r>
            <a:endParaRPr lang="en-US" altLang="zh-CN" sz="2000" dirty="0"/>
          </a:p>
        </p:txBody>
      </p:sp>
      <p:sp>
        <p:nvSpPr>
          <p:cNvPr id="9" name="QC_6_AN.479_1#5f0c59eb7.bracket?vja=1&amp;pid=9124fda2d&amp;color=0,0,0&amp;vpa=207&amp;vtp=1"/>
          <p:cNvSpPr/>
          <p:nvPr/>
        </p:nvSpPr>
        <p:spPr>
          <a:xfrm>
            <a:off x="1303401" y="3354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6_AS.480_1#5f0c59eb7?vja=1&amp;pid=9124fda2d&amp;color=0,0,0&amp;vtp=1"/>
          <p:cNvSpPr/>
          <p:nvPr/>
        </p:nvSpPr>
        <p:spPr>
          <a:xfrm>
            <a:off x="722376" y="3779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pulsing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stories及语境可知，此处表示每一帧画面都充满着无声的故事。unspoken意为“未说出的；未表达的”，故选D项。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name="Slide 108&amp;si=108">
    <p:spTree>
      <p:nvGrpSpPr>
        <p:cNvPr id="1" name=""/>
        <p:cNvGrpSpPr/>
        <p:nvPr/>
      </p:nvGrpSpPr>
      <p:grpSpPr>
        <a:xfrm>
          <a:off x="0" y="0"/>
          <a:ext cx="0" cy="0"/>
          <a:chOff x="0" y="0"/>
          <a:chExt cx="0" cy="0"/>
        </a:xfrm>
      </p:grpSpPr>
      <p:sp>
        <p:nvSpPr>
          <p:cNvPr id="2" name="QM_5_BD.481_1#bddf329a0?vja=1&amp;pid=b276161fc&amp;color=0,0,0&amp;vtp=1&amp;bt=1"/>
          <p:cNvSpPr/>
          <p:nvPr/>
        </p:nvSpPr>
        <p:spPr>
          <a:xfrm>
            <a:off x="722376" y="896113"/>
            <a:ext cx="10753344" cy="491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[浙江余姚中学2025高二期中]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Hemudu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ago.</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hardwoods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expensive.Ordinary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woods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greatly.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cannot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handwork.The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vitality.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furniture—mortise-and-tenon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（榫卯）</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work.Combining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carpenters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（木匠）</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ancient</a:t>
            </a:r>
            <a:endParaRPr lang="en-US" altLang="zh-CN" sz="2000" dirty="0"/>
          </a:p>
        </p:txBody>
      </p:sp>
      <p:sp>
        <p:nvSpPr>
          <p:cNvPr id="3" name="QM_5_AN.482_1#bddf329a0.blank?vja=1&amp;pid=b276161fc&amp;color=0,0,0&amp;vpa=208&amp;vtp=1"/>
          <p:cNvSpPr/>
          <p:nvPr/>
        </p:nvSpPr>
        <p:spPr>
          <a:xfrm>
            <a:off x="9111806" y="858013"/>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recorded</a:t>
            </a:r>
            <a:endParaRPr lang="en-US" altLang="zh-CN" sz="2000" dirty="0"/>
          </a:p>
        </p:txBody>
      </p:sp>
      <p:sp>
        <p:nvSpPr>
          <p:cNvPr id="4" name="QM_5_AN.483_1#bddf329a0.blank?vja=1&amp;pid=b276161fc&amp;color=0,0,0&amp;vpa=209&amp;vtp=1"/>
          <p:cNvSpPr/>
          <p:nvPr/>
        </p:nvSpPr>
        <p:spPr>
          <a:xfrm>
            <a:off x="9140254" y="1239013"/>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5" name="QM_5_AN.484_1#bddf329a0.blank?vja=1&amp;pid=b276161fc&amp;color=0,0,0&amp;vpa=210&amp;vtp=1"/>
          <p:cNvSpPr/>
          <p:nvPr/>
        </p:nvSpPr>
        <p:spPr>
          <a:xfrm>
            <a:off x="2231962" y="2382013"/>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6" name="QM_5_AN.485_1#bddf329a0.blank?vja=1&amp;pid=b276161fc&amp;color=0,0,0&amp;vpa=211&amp;vtp=1"/>
          <p:cNvSpPr/>
          <p:nvPr/>
        </p:nvSpPr>
        <p:spPr>
          <a:xfrm>
            <a:off x="9420162" y="2763013"/>
            <a:ext cx="71297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differs</a:t>
            </a:r>
            <a:endParaRPr lang="en-US" altLang="zh-CN" sz="2000" dirty="0"/>
          </a:p>
        </p:txBody>
      </p:sp>
      <p:sp>
        <p:nvSpPr>
          <p:cNvPr id="7" name="QM_5_AN.486_1#bddf329a0.blank?vja=1&amp;pid=b276161fc&amp;color=0,0,0&amp;vpa=212&amp;vtp=1"/>
          <p:cNvSpPr/>
          <p:nvPr/>
        </p:nvSpPr>
        <p:spPr>
          <a:xfrm>
            <a:off x="10163239" y="3512313"/>
            <a:ext cx="1182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completely</a:t>
            </a:r>
            <a:endParaRPr lang="en-US" altLang="zh-CN" sz="2000" dirty="0"/>
          </a:p>
        </p:txBody>
      </p:sp>
      <p:sp>
        <p:nvSpPr>
          <p:cNvPr id="8" name="QM_5_AN.487_1#bddf329a0.blank?vja=1&amp;pid=b276161fc&amp;color=0,0,0&amp;vpa=213&amp;vtp=1"/>
          <p:cNvSpPr/>
          <p:nvPr/>
        </p:nvSpPr>
        <p:spPr>
          <a:xfrm>
            <a:off x="10772839" y="5036313"/>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using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81_1#bddf329a0?vja=1&amp;pid=b276161fc&amp;color=0,0,0&amp;vtp=1&amp;bt=1">
            <a:extLst>
              <a:ext uri="{FF2B5EF4-FFF2-40B4-BE49-F238E27FC236}">
                <a16:creationId xmlns:a16="http://schemas.microsoft.com/office/drawing/2014/main" id="{9F2E2BD7-5AB0-D898-6FEA-63F6D1DB1C7F}"/>
              </a:ext>
            </a:extLst>
          </p:cNvPr>
          <p:cNvSpPr/>
          <p:nvPr/>
        </p:nvSpPr>
        <p:spPr>
          <a:xfrm>
            <a:off x="722376" y="900000"/>
            <a:ext cx="10753344" cy="1104900"/>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wooden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Hemudu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Site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ancestors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wisdom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（艺术技巧）</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humanity.</a:t>
            </a:r>
            <a:r>
              <a:rPr lang="en-US" altLang="zh-CN" sz="100" b="0" i="0" kern="0" spc="-99900" dirty="0">
                <a:solidFill>
                  <a:srgbClr val="FFFFFF"/>
                </a:solidFill>
                <a:latin typeface="Times New Roman" pitchFamily="34" charset="0"/>
                <a:ea typeface="微软雅黑" pitchFamily="34" charset="-122"/>
                <a:cs typeface="Times New Roman" pitchFamily="34" charset="-120"/>
              </a:rPr>
              <a:t>#4</a:t>
            </a:r>
            <a:endParaRPr lang="en-US" altLang="zh-CN" sz="2000" dirty="0"/>
          </a:p>
        </p:txBody>
      </p:sp>
      <p:sp>
        <p:nvSpPr>
          <p:cNvPr id="3" name="QM_5_AN.488_1#bddf329a0.blank?vja=1&amp;pid=b276161fc&amp;color=0,0,0&amp;vpa=214&amp;vtp=1">
            <a:extLst>
              <a:ext uri="{FF2B5EF4-FFF2-40B4-BE49-F238E27FC236}">
                <a16:creationId xmlns:a16="http://schemas.microsoft.com/office/drawing/2014/main" id="{DE80F10C-46EF-03D8-FCB3-98CA0DE69AC0}"/>
              </a:ext>
            </a:extLst>
          </p:cNvPr>
          <p:cNvSpPr/>
          <p:nvPr/>
        </p:nvSpPr>
        <p:spPr>
          <a:xfrm>
            <a:off x="10157651" y="8619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4" name="QM_5_AN.489_1#bddf329a0.blank?vja=1&amp;pid=b276161fc&amp;color=0,0,0&amp;vpa=215&amp;vtp=1">
            <a:extLst>
              <a:ext uri="{FF2B5EF4-FFF2-40B4-BE49-F238E27FC236}">
                <a16:creationId xmlns:a16="http://schemas.microsoft.com/office/drawing/2014/main" id="{309C5255-AB1E-F699-9207-45F5A1BF3342}"/>
              </a:ext>
            </a:extLst>
          </p:cNvPr>
          <p:cNvSpPr/>
          <p:nvPr/>
        </p:nvSpPr>
        <p:spPr>
          <a:xfrm>
            <a:off x="4453001" y="1611200"/>
            <a:ext cx="1012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creativity</a:t>
            </a:r>
            <a:endParaRPr lang="en-US" altLang="zh-CN" sz="2000" dirty="0"/>
          </a:p>
        </p:txBody>
      </p:sp>
      <p:sp>
        <p:nvSpPr>
          <p:cNvPr id="5" name="QM_5_BD.490_1#bddf329a0?vja=1&amp;pid=b276161fc&amp;color=0,0,0&amp;mp=1&amp;vtp=1&amp;bt=1"/>
          <p:cNvSpPr/>
          <p:nvPr/>
        </p:nvSpPr>
        <p:spPr>
          <a:xfrm>
            <a:off x="722376" y="2101391"/>
            <a:ext cx="10753344" cy="1485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Chinese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（philosophy）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Confucianism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gentleness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moderation.10.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carpenters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properly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displays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stability.</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
        <p:nvSpPr>
          <p:cNvPr id="6" name="QM_5_AN.491_1#bddf329a0.blank?vja=1&amp;pid=b276161fc&amp;color=0,0,0&amp;mp=1&amp;vpa=216&amp;vtp=1"/>
          <p:cNvSpPr/>
          <p:nvPr/>
        </p:nvSpPr>
        <p:spPr>
          <a:xfrm>
            <a:off x="3394901" y="2050591"/>
            <a:ext cx="1338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philosophies</a:t>
            </a:r>
            <a:endParaRPr lang="en-US" altLang="zh-CN" sz="2000" dirty="0"/>
          </a:p>
        </p:txBody>
      </p:sp>
      <p:sp>
        <p:nvSpPr>
          <p:cNvPr id="7" name="QM_5_AN.492_1#bddf329a0.blank?vja=1&amp;pid=b276161fc&amp;color=0,0,0&amp;mp=1&amp;vpa=217&amp;vtp=1"/>
          <p:cNvSpPr/>
          <p:nvPr/>
        </p:nvSpPr>
        <p:spPr>
          <a:xfrm>
            <a:off x="10137839" y="2444291"/>
            <a:ext cx="1223709"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achieve</a:t>
            </a:r>
            <a:endParaRPr lang="en-US" altLang="zh-CN" sz="2000" dirty="0"/>
          </a:p>
        </p:txBody>
      </p:sp>
      <p:sp>
        <p:nvSpPr>
          <p:cNvPr id="8" name="QM_5_EX.493_1#bddf329a0?vja=1&amp;pid=b276161fc&amp;color=0,0,0&amp;vtp=1"/>
          <p:cNvSpPr/>
          <p:nvPr/>
        </p:nvSpPr>
        <p:spPr>
          <a:xfrm>
            <a:off x="722376" y="363167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本文是一篇说明文。文章详细介绍了中国家具的悠久历史、制作材料、手工艺、榫卯结构的特点以及与中国古代哲学体系的关联。</a:t>
            </a:r>
            <a:endParaRPr lang="en-US" altLang="zh-CN" sz="2000" dirty="0"/>
          </a:p>
        </p:txBody>
      </p:sp>
    </p:spTree>
    <p:extLst>
      <p:ext uri="{BB962C8B-B14F-4D97-AF65-F5344CB8AC3E}">
        <p14:creationId xmlns:p14="http://schemas.microsoft.com/office/powerpoint/2010/main" val="71676987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8"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109&amp;si=109">
    <p:spTree>
      <p:nvGrpSpPr>
        <p:cNvPr id="1" name=""/>
        <p:cNvGrpSpPr/>
        <p:nvPr/>
      </p:nvGrpSpPr>
      <p:grpSpPr>
        <a:xfrm>
          <a:off x="0" y="0"/>
          <a:ext cx="0" cy="0"/>
          <a:chOff x="0" y="0"/>
          <a:chExt cx="0" cy="0"/>
        </a:xfrm>
      </p:grpSpPr>
      <p:sp>
        <p:nvSpPr>
          <p:cNvPr id="6" name="QB_6_BD.494_1#db009262a?vja=1&amp;pid=bddf329a0&amp;color=0,0,0&amp;vtp=1"/>
          <p:cNvSpPr/>
          <p:nvPr/>
        </p:nvSpPr>
        <p:spPr>
          <a:xfrm>
            <a:off x="722376" y="1292048"/>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7" name="QB_6_AN.495_1#db009262a.blank?vja=1&amp;pid=bddf329a0&amp;color=0,0,0&amp;vpa=218&amp;vtp=1"/>
          <p:cNvSpPr/>
          <p:nvPr/>
        </p:nvSpPr>
        <p:spPr>
          <a:xfrm>
            <a:off x="1049401" y="1253948"/>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recorded</a:t>
            </a:r>
            <a:endParaRPr lang="en-US" altLang="zh-CN" sz="2000" dirty="0"/>
          </a:p>
        </p:txBody>
      </p:sp>
      <p:sp>
        <p:nvSpPr>
          <p:cNvPr id="8" name="QB_6_AS.496_1#db009262a?vja=1&amp;pid=bddf329a0&amp;color=0,0,0&amp;vtp=1"/>
          <p:cNvSpPr/>
          <p:nvPr/>
        </p:nvSpPr>
        <p:spPr>
          <a:xfrm>
            <a:off x="722376" y="1716736"/>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句意为：中国有超越了3,000年的历史记载。设空处在句中作定语，修饰名词history。history与动词record之间为逻辑上的被动关系，故用过去分词。故填recorded。</a:t>
            </a:r>
            <a:endParaRPr lang="en-US" altLang="zh-CN" sz="2200" dirty="0"/>
          </a:p>
        </p:txBody>
      </p:sp>
      <p:sp>
        <p:nvSpPr>
          <p:cNvPr id="9" name="QB_6_BD.497_1#14b6d40f2?vja=1&amp;pid=bddf329a0&amp;color=0,0,0&amp;vtp=1"/>
          <p:cNvSpPr/>
          <p:nvPr/>
        </p:nvSpPr>
        <p:spPr>
          <a:xfrm>
            <a:off x="722376" y="2523948"/>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10" name="QB_6_AN.498_1#14b6d40f2.blank?vja=1&amp;pid=bddf329a0&amp;color=0,0,0&amp;vpa=219&amp;vtp=1"/>
          <p:cNvSpPr/>
          <p:nvPr/>
        </p:nvSpPr>
        <p:spPr>
          <a:xfrm>
            <a:off x="1049401" y="2485848"/>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11" name="QB_6_AS.499_1#14b6d40f2?vja=1&amp;pid=bddf329a0&amp;color=0,0,0&amp;vtp=1"/>
          <p:cNvSpPr/>
          <p:nvPr/>
        </p:nvSpPr>
        <p:spPr>
          <a:xfrm>
            <a:off x="722376" y="2948636"/>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句意为：然而，中国家具的历史甚至比文字历史还要悠久，它可以追溯到7,000多年前的河姆渡文化。设空处用于指代前文出现过的名词，以避免重复。此处指代的是the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history，故用that。</a:t>
            </a:r>
            <a:endParaRPr lang="en-US" altLang="zh-CN" sz="2200" dirty="0"/>
          </a:p>
        </p:txBody>
      </p:sp>
      <p:sp>
        <p:nvSpPr>
          <p:cNvPr id="12" name="QB_6_BD.500_1#74e708ddd?vja=1&amp;pid=bddf329a0&amp;color=0,0,0&amp;mp=1&amp;vtp=1&amp;bt=1"/>
          <p:cNvSpPr/>
          <p:nvPr/>
        </p:nvSpPr>
        <p:spPr>
          <a:xfrm>
            <a:off x="722376" y="382949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13" name="QB_6_AN.501_1#74e708ddd.blank?vja=1&amp;pid=bddf329a0&amp;color=0,0,0&amp;mp=1&amp;vpa=220&amp;vtp=1"/>
          <p:cNvSpPr/>
          <p:nvPr/>
        </p:nvSpPr>
        <p:spPr>
          <a:xfrm>
            <a:off x="1011301" y="3791390"/>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14" name="QB_6_AS.502_1#74e708ddd?vja=1&amp;pid=bddf329a0&amp;color=0,0,0&amp;vtp=1"/>
          <p:cNvSpPr/>
          <p:nvPr/>
        </p:nvSpPr>
        <p:spPr>
          <a:xfrm>
            <a:off x="722376" y="4249224"/>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句意为：明清时期的家具大多为手工制作，以优质硬木为原料，如今这种硬木已十分稀少，且价格昂贵。use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意为“将</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用作</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”，为固定搭配。故填as。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fade">
                                      <p:cBhvr>
                                        <p:cTn id="31" dur="500"/>
                                        <p:tgtEl>
                                          <p:spTgt spid="11">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fade">
                                      <p:cBhvr>
                                        <p:cTn id="34" dur="500"/>
                                        <p:tgtEl>
                                          <p:spTgt spid="11">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3">
                                            <p:bg/>
                                          </p:spTgt>
                                        </p:tgtEl>
                                        <p:attrNameLst>
                                          <p:attrName>style.visibility</p:attrName>
                                        </p:attrNameLst>
                                      </p:cBhvr>
                                      <p:to>
                                        <p:strVal val="visible"/>
                                      </p:to>
                                    </p:set>
                                    <p:animEffect transition="in" filter="fade">
                                      <p:cBhvr>
                                        <p:cTn id="39" dur="500"/>
                                        <p:tgtEl>
                                          <p:spTgt spid="1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xEl>
                                              <p:pRg st="0" end="0"/>
                                            </p:txEl>
                                          </p:spTgt>
                                        </p:tgtEl>
                                        <p:attrNameLst>
                                          <p:attrName>style.visibility</p:attrName>
                                        </p:attrNameLst>
                                      </p:cBhvr>
                                      <p:to>
                                        <p:strVal val="visible"/>
                                      </p:to>
                                    </p:set>
                                    <p:animEffect transition="in" filter="fade">
                                      <p:cBhvr>
                                        <p:cTn id="42" dur="500"/>
                                        <p:tgtEl>
                                          <p:spTgt spid="13">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fade">
                                      <p:cBhvr>
                                        <p:cTn id="47" dur="500"/>
                                        <p:tgtEl>
                                          <p:spTgt spid="14">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fade">
                                      <p:cBhvr>
                                        <p:cTn id="50"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P spid="10" grpId="0" build="p" animBg="1"/>
      <p:bldP spid="11" grpId="0" build="p" animBg="1"/>
      <p:bldP spid="13" grpId="0" build="p" animBg="1"/>
      <p:bldP spid="14"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name="Slide 110&amp;si=110">
    <p:spTree>
      <p:nvGrpSpPr>
        <p:cNvPr id="1" name=""/>
        <p:cNvGrpSpPr/>
        <p:nvPr/>
      </p:nvGrpSpPr>
      <p:grpSpPr>
        <a:xfrm>
          <a:off x="0" y="0"/>
          <a:ext cx="0" cy="0"/>
          <a:chOff x="0" y="0"/>
          <a:chExt cx="0" cy="0"/>
        </a:xfrm>
      </p:grpSpPr>
      <p:sp>
        <p:nvSpPr>
          <p:cNvPr id="5" name="QB_6_BD.503_1#951f6dfd7?vja=1&amp;pid=bddf329a0&amp;color=0,0,0&amp;vtp=1"/>
          <p:cNvSpPr/>
          <p:nvPr/>
        </p:nvSpPr>
        <p:spPr>
          <a:xfrm>
            <a:off x="722376" y="1260156"/>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6_AN.504_1#951f6dfd7.blank?vja=1&amp;pid=bddf329a0&amp;color=0,0,0&amp;vpa=221&amp;vtp=1"/>
          <p:cNvSpPr/>
          <p:nvPr/>
        </p:nvSpPr>
        <p:spPr>
          <a:xfrm>
            <a:off x="1036701" y="1222056"/>
            <a:ext cx="71297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differs</a:t>
            </a:r>
            <a:endParaRPr lang="en-US" altLang="zh-CN" sz="2000" dirty="0"/>
          </a:p>
        </p:txBody>
      </p:sp>
      <p:sp>
        <p:nvSpPr>
          <p:cNvPr id="7" name="QB_6_AS.505_1#951f6dfd7?vja=1&amp;pid=bddf329a0&amp;color=0,0,0&amp;vtp=1"/>
          <p:cNvSpPr/>
          <p:nvPr/>
        </p:nvSpPr>
        <p:spPr>
          <a:xfrm>
            <a:off x="722376" y="1684844"/>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句意为：普通人常用的木材有松木、榆木、榉木等，但这些木材的质量差别很大。设空处在第二个分句中作谓语，句子陈述一般性事实，应用一般现在时；分句主语为the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quality，谓语动词应用第三人称单数形式。故填differs。</a:t>
            </a:r>
            <a:endParaRPr lang="en-US" altLang="zh-CN" sz="2200" dirty="0"/>
          </a:p>
        </p:txBody>
      </p:sp>
      <p:sp>
        <p:nvSpPr>
          <p:cNvPr id="8" name="QB_6_BD.506_1#2c3515506?vja=1&amp;pid=bddf329a0&amp;color=0,0,0&amp;vtp=1"/>
          <p:cNvSpPr/>
          <p:nvPr/>
        </p:nvSpPr>
        <p:spPr>
          <a:xfrm>
            <a:off x="722376" y="2873056"/>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6_AN.507_1#2c3515506.blank?vja=1&amp;pid=bddf329a0&amp;color=0,0,0&amp;vpa=222&amp;vtp=1"/>
          <p:cNvSpPr/>
          <p:nvPr/>
        </p:nvSpPr>
        <p:spPr>
          <a:xfrm>
            <a:off x="1062101" y="2822256"/>
            <a:ext cx="1182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completely</a:t>
            </a:r>
            <a:endParaRPr lang="en-US" altLang="zh-CN" sz="2000" dirty="0"/>
          </a:p>
        </p:txBody>
      </p:sp>
      <p:sp>
        <p:nvSpPr>
          <p:cNvPr id="10" name="QB_6_AS.508_1#2c3515506?vja=1&amp;pid=bddf329a0&amp;color=0,0,0&amp;vtp=1"/>
          <p:cNvSpPr/>
          <p:nvPr/>
        </p:nvSpPr>
        <p:spPr>
          <a:xfrm>
            <a:off x="722376" y="3297744"/>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句意为：现代机器不能完全取代手工。设空处在句中作状语，修饰动词replace，应用副词。故填completely。</a:t>
            </a:r>
            <a:endParaRPr lang="en-US" altLang="zh-CN" sz="2200" dirty="0"/>
          </a:p>
        </p:txBody>
      </p:sp>
      <p:sp>
        <p:nvSpPr>
          <p:cNvPr id="11" name="QB_6_BD.509_1#a90254312?vja=1&amp;pid=bddf329a0&amp;color=0,0,0&amp;vtp=1"/>
          <p:cNvSpPr/>
          <p:nvPr/>
        </p:nvSpPr>
        <p:spPr>
          <a:xfrm>
            <a:off x="722376" y="4104956"/>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12" name="QB_6_AN.510_1#a90254312.blank?vja=1&amp;pid=bddf329a0&amp;color=0,0,0&amp;vpa=223&amp;vtp=1"/>
          <p:cNvSpPr/>
          <p:nvPr/>
        </p:nvSpPr>
        <p:spPr>
          <a:xfrm>
            <a:off x="1036701" y="4054156"/>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using</a:t>
            </a:r>
            <a:endParaRPr lang="en-US" altLang="zh-CN" sz="2000" dirty="0"/>
          </a:p>
        </p:txBody>
      </p:sp>
      <p:sp>
        <p:nvSpPr>
          <p:cNvPr id="13" name="QB_6_AS.511_1#a90254312?vja=1&amp;pid=bddf329a0&amp;color=0,0,0&amp;vtp=1"/>
          <p:cNvSpPr/>
          <p:nvPr/>
        </p:nvSpPr>
        <p:spPr>
          <a:xfrm>
            <a:off x="722376" y="4529644"/>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句意为：在中国古代，只通过利用木材本身将木块组合在一起是所有木匠的基本技能。设空处作介词by的宾语，应用动名词。故填using。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fade">
                                      <p:cBhvr>
                                        <p:cTn id="47" dur="500"/>
                                        <p:tgtEl>
                                          <p:spTgt spid="1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fade">
                                      <p:cBhvr>
                                        <p:cTn id="50"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9" grpId="0" build="p" animBg="1"/>
      <p:bldP spid="10" grpId="0" build="p" animBg="1"/>
      <p:bldP spid="12" grpId="0" build="p" animBg="1"/>
      <p:bldP spid="13" grpId="0" build="p" animBg="1"/>
    </p:bldLst>
  </p:timing>
</p:sld>
</file>

<file path=ppt/slides/slide99.xml><?xml version="1.0" encoding="utf-8"?>
<p:sld xmlns:a="http://schemas.openxmlformats.org/drawingml/2006/main" xmlns:r="http://schemas.openxmlformats.org/officeDocument/2006/relationships" xmlns:p="http://schemas.openxmlformats.org/presentationml/2006/main">
  <p:cSld name="Slide 111&amp;si=111">
    <p:spTree>
      <p:nvGrpSpPr>
        <p:cNvPr id="1" name=""/>
        <p:cNvGrpSpPr/>
        <p:nvPr/>
      </p:nvGrpSpPr>
      <p:grpSpPr>
        <a:xfrm>
          <a:off x="0" y="0"/>
          <a:ext cx="0" cy="0"/>
          <a:chOff x="0" y="0"/>
          <a:chExt cx="0" cy="0"/>
        </a:xfrm>
      </p:grpSpPr>
      <p:sp>
        <p:nvSpPr>
          <p:cNvPr id="2" name="QB_6_BD.512_1#cc3b2ba97?vja=1&amp;pid=bddf329a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6_AN.513_1#cc3b2ba97.blank?vja=1&amp;pid=bddf329a0&amp;color=0,0,0&amp;vpa=224&amp;vtp=1"/>
          <p:cNvSpPr/>
          <p:nvPr/>
        </p:nvSpPr>
        <p:spPr>
          <a:xfrm>
            <a:off x="1062101"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4" name="QB_6_AS.514_1#cc3b2ba97?vja=1&amp;pid=bddf329a0&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句意为：它最初是在7,000多年前祖先居住的河姆渡遗址的木结构中发现的。设空处引导定语从句，修饰表示地点的先行词the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Hemudu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Site。关系词在从句中作地点状语，故用关系副词where引导该从句。</a:t>
            </a:r>
            <a:endParaRPr lang="en-US" altLang="zh-CN" sz="2200" dirty="0"/>
          </a:p>
        </p:txBody>
      </p:sp>
      <p:sp>
        <p:nvSpPr>
          <p:cNvPr id="5" name="QB_6_BD.515_1#6772dcb0b?vja=1&amp;pid=bddf329a0&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6_AN.516_1#6772dcb0b.blank?vja=1&amp;pid=bddf329a0&amp;color=0,0,0&amp;vpa=225&amp;vtp=1"/>
          <p:cNvSpPr/>
          <p:nvPr/>
        </p:nvSpPr>
        <p:spPr>
          <a:xfrm>
            <a:off x="1024001" y="2453259"/>
            <a:ext cx="1012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creativity</a:t>
            </a:r>
            <a:endParaRPr lang="en-US" altLang="zh-CN" sz="2000" dirty="0"/>
          </a:p>
        </p:txBody>
      </p:sp>
      <p:sp>
        <p:nvSpPr>
          <p:cNvPr id="7" name="QB_6_AS.517_1#6772dcb0b?vja=1&amp;pid=bddf329a0&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句意为：这种结构是中国劳动人民的智慧，充分体现了人类的创造力和艺术技巧。设空处与artistry由并列连词and连接，共同作动词represents的宾语，故应用名词。故填creativity。</a:t>
            </a:r>
            <a:endParaRPr lang="en-US" altLang="zh-CN" sz="2200" dirty="0"/>
          </a:p>
        </p:txBody>
      </p:sp>
      <p:sp>
        <p:nvSpPr>
          <p:cNvPr id="8" name="QB_6_BD.518_1#960af93ee?vja=1&amp;pid=bddf329a0&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9" name="QB_6_AN.519_1#960af93ee.blank?vja=1&amp;pid=bddf329a0&amp;color=0,0,0&amp;vpa=226&amp;vtp=1"/>
          <p:cNvSpPr/>
          <p:nvPr/>
        </p:nvSpPr>
        <p:spPr>
          <a:xfrm>
            <a:off x="1049401" y="3685159"/>
            <a:ext cx="1338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philosophies</a:t>
            </a:r>
            <a:endParaRPr lang="en-US" altLang="zh-CN" sz="2000" dirty="0"/>
          </a:p>
        </p:txBody>
      </p:sp>
      <p:sp>
        <p:nvSpPr>
          <p:cNvPr id="10" name="QB_6_AS.520_1#960af93ee?vja=1&amp;pid=bddf329a0&amp;color=0,0,0&amp;vtp=1"/>
          <p:cNvSpPr/>
          <p:nvPr/>
        </p:nvSpPr>
        <p:spPr>
          <a:xfrm>
            <a:off x="722376" y="4160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句意为：中国古代哲学思想体系已经体现在中国传统家具中。设空处在句中作主语，根据其后的谓语have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expressed可知，主语为复数概念。philosophy在此意为“哲学体系”，是可数名词，故用其复数形式philosophies。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30</TotalTime>
  <Words>11983</Words>
  <Application>Microsoft Office PowerPoint</Application>
  <PresentationFormat>宽屏</PresentationFormat>
  <Paragraphs>826</Paragraphs>
  <Slides>108</Slides>
  <Notes>102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108</vt:i4>
      </vt:variant>
    </vt:vector>
  </HeadingPairs>
  <TitlesOfParts>
    <vt:vector size="117" baseType="lpstr">
      <vt:lpstr>仿宋</vt:lpstr>
      <vt:lpstr>汉仪舒圆黑简体</vt:lpstr>
      <vt:lpstr>SimSun</vt:lpstr>
      <vt:lpstr>微软雅黑</vt:lpstr>
      <vt:lpstr>Arial</vt:lpstr>
      <vt:lpstr>Calibri</vt:lpstr>
      <vt:lpstr>Impact</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SSW</cp:lastModifiedBy>
  <cp:revision>4</cp:revision>
  <dcterms:created xsi:type="dcterms:W3CDTF">2025-10-22T12:51:02Z</dcterms:created>
  <dcterms:modified xsi:type="dcterms:W3CDTF">2025-10-23T00:32:51Z</dcterms:modified>
  <cp:category/>
  <cp:contentStatus/>
</cp:coreProperties>
</file>